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p:sldMasterIdLst>
    <p:sldMasterId id="2147483648" r:id="rId2"/>
  </p:sldMasterIdLst>
  <p:notesMasterIdLst>
    <p:notesMasterId r:id="rId46"/>
  </p:notesMasterIdLst>
  <p:handoutMasterIdLst>
    <p:handoutMasterId r:id="rId47"/>
  </p:handoutMasterIdLst>
  <p:sldIdLst>
    <p:sldId id="527" r:id="rId3"/>
    <p:sldId id="464" r:id="rId4"/>
    <p:sldId id="545" r:id="rId5"/>
    <p:sldId id="532" r:id="rId6"/>
    <p:sldId id="417" r:id="rId7"/>
    <p:sldId id="551" r:id="rId8"/>
    <p:sldId id="466" r:id="rId9"/>
    <p:sldId id="550" r:id="rId10"/>
    <p:sldId id="533" r:id="rId11"/>
    <p:sldId id="377" r:id="rId12"/>
    <p:sldId id="555" r:id="rId13"/>
    <p:sldId id="494" r:id="rId14"/>
    <p:sldId id="562" r:id="rId15"/>
    <p:sldId id="557" r:id="rId16"/>
    <p:sldId id="556" r:id="rId17"/>
    <p:sldId id="514" r:id="rId18"/>
    <p:sldId id="553" r:id="rId19"/>
    <p:sldId id="554" r:id="rId20"/>
    <p:sldId id="558" r:id="rId21"/>
    <p:sldId id="559" r:id="rId22"/>
    <p:sldId id="560" r:id="rId23"/>
    <p:sldId id="563" r:id="rId24"/>
    <p:sldId id="579" r:id="rId25"/>
    <p:sldId id="564" r:id="rId26"/>
    <p:sldId id="566" r:id="rId27"/>
    <p:sldId id="565" r:id="rId28"/>
    <p:sldId id="567" r:id="rId29"/>
    <p:sldId id="568" r:id="rId30"/>
    <p:sldId id="569" r:id="rId31"/>
    <p:sldId id="561" r:id="rId32"/>
    <p:sldId id="487" r:id="rId33"/>
    <p:sldId id="488" r:id="rId34"/>
    <p:sldId id="489" r:id="rId35"/>
    <p:sldId id="570" r:id="rId36"/>
    <p:sldId id="580" r:id="rId37"/>
    <p:sldId id="581" r:id="rId38"/>
    <p:sldId id="582" r:id="rId39"/>
    <p:sldId id="583" r:id="rId40"/>
    <p:sldId id="584" r:id="rId41"/>
    <p:sldId id="585" r:id="rId42"/>
    <p:sldId id="586" r:id="rId43"/>
    <p:sldId id="587" r:id="rId44"/>
    <p:sldId id="490" r:id="rId45"/>
  </p:sldIdLst>
  <p:sldSz cx="9144000" cy="6858000" type="screen4x3"/>
  <p:notesSz cx="7010400" cy="9223375"/>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5" userDrawn="1">
          <p15:clr>
            <a:srgbClr val="A4A3A4"/>
          </p15:clr>
        </p15:guide>
        <p15:guide id="2" pos="220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FF9900"/>
    <a:srgbClr val="006600"/>
    <a:srgbClr val="A0A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301B821-A1FF-4177-AEE7-76D212191A09}">
  <a:tblStyle styleId="{B301B821-A1FF-4177-AEE7-76D212191A09}" styleName="Medium Style 9">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2H>
      <a:tcStyle>
        <a:tcBdr/>
      </a:tcStyle>
    </a:band2H>
    <a:band1V>
      <a:tcStyle>
        <a:tcBdr/>
        <a:fill>
          <a:solidFill>
            <a:schemeClr val="accent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1"/>
          </a:solidFill>
        </a:fill>
      </a:tcStyle>
    </a:firstRow>
    <a:neCell>
      <a:tcStyle>
        <a:tcBdr/>
      </a:tcStyle>
    </a:neCell>
    <a:nwCell>
      <a:tcStyle>
        <a:tcBdr/>
      </a:tcStyle>
    </a:nwCell>
  </a:tblStyle>
  <a:tblStyle styleId="{9DCAF9ED-07DC-4A11-8D7F-57B35C25682E}" styleName="Medium Style 10">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2"/>
          </a:solidFill>
        </a:fill>
      </a:tcStyle>
    </a:firstRow>
    <a:neCell>
      <a:tcStyle>
        <a:tcBdr/>
      </a:tcStyle>
    </a:neCell>
    <a:nwCell>
      <a:tcStyle>
        <a:tcBdr/>
      </a:tcStyle>
    </a:nwCell>
  </a:tblStyle>
  <a:tblStyle styleId="{793D81CF-94F2-401A-BA57-92F5A7B2D0C5}" styleName="Medium Style 8">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2H>
      <a:tcStyle>
        <a:tcBdr/>
      </a:tcStyle>
    </a:band2H>
    <a:band1V>
      <a:tcStyle>
        <a:tcBdr/>
        <a:fill>
          <a:solidFill>
            <a:schemeClr val="dk1">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dk1"/>
          </a:solidFill>
        </a:fill>
      </a:tcStyle>
    </a:firstRow>
    <a:neCell>
      <a:tcStyle>
        <a:tcBdr/>
      </a:tcStyle>
    </a:neCell>
    <a:nwCell>
      <a:tcStyle>
        <a:tcBdr/>
      </a:tcStyle>
    </a:nwCell>
  </a:tblStyle>
  <a:tblStyle styleId="{5FD0F851-EC5A-4D38-B0AD-8093EC10F338}" styleName="Light Style 6">
    <a:wholeTbl>
      <a:tcTxStyle>
        <a:fontRef idx="minor">
          <a:scrgbClr r="0" g="0" b="0"/>
        </a:fontRef>
        <a:schemeClr val="accent5"/>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seCell>
      <a:tcStyle>
        <a:tcBdr/>
      </a:tcStyle>
    </a:seCell>
    <a:swCell>
      <a:tcStyle>
        <a:tcBdr/>
      </a:tcStyle>
    </a:swCell>
    <a:firstRow>
      <a:tcTxStyle b="on"/>
      <a:tcStyle>
        <a:tcBdr>
          <a:bottom>
            <a:ln w="12700" cmpd="sng">
              <a:solidFill>
                <a:schemeClr val="accent5"/>
              </a:solidFill>
            </a:ln>
          </a:bottom>
        </a:tcBdr>
        <a:fill>
          <a:noFill/>
        </a:fill>
      </a:tcStyle>
    </a:firstRow>
    <a:neCell>
      <a:tcStyle>
        <a:tcBdr/>
      </a:tcStyle>
    </a:neCell>
    <a:nwCell>
      <a:tcStyle>
        <a:tcBdr/>
      </a:tcStyle>
    </a:nwCell>
  </a:tblStyle>
  <a:tblStyle styleId="{1FECB4D8-DB02-4DC6-A0A2-4F2EBAE1DC90}" styleName="Medium Style 11">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2H>
      <a:tcStyle>
        <a:tcBdr/>
      </a:tcStyle>
    </a:band2H>
    <a:band1V>
      <a:tcStyle>
        <a:tcBdr/>
        <a:fill>
          <a:solidFill>
            <a:schemeClr val="accent3">
              <a:tint val="20000"/>
            </a:schemeClr>
          </a:solidFill>
        </a:fill>
      </a:tcStyle>
    </a:band1V>
    <a:band2V>
      <a:tcStyle>
        <a:tcBdr/>
      </a:tcStyle>
    </a:band2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seCell>
      <a:tcStyle>
        <a:tcBdr/>
      </a:tcStyle>
    </a:seCell>
    <a:swCell>
      <a:tcStyle>
        <a:tcBdr/>
      </a:tcStyle>
    </a:swCell>
    <a:firstRow>
      <a:tcTxStyle b="on">
        <a:fontRef idx="minor">
          <a:scrgbClr r="0" g="0" b="0"/>
        </a:fontRef>
        <a:schemeClr val="lt1"/>
      </a:tcTxStyle>
      <a:tcStyle>
        <a:tcBdr/>
        <a:fill>
          <a:solidFill>
            <a:schemeClr val="accent3"/>
          </a:solidFill>
        </a:fill>
      </a:tcStyle>
    </a:firstRow>
    <a:neCell>
      <a:tcStyle>
        <a:tcBdr/>
      </a:tcStyle>
    </a:neCell>
    <a:nwCell>
      <a:tcStyle>
        <a:tcBdr/>
      </a:tcStyle>
    </a:nwCell>
  </a:tblStyle>
  <a:tblStyle styleId="{3B4B98B0-60AC-42C2-AFA5-B58CD77FA1E5}" styleName="Light Style 2">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seCell>
      <a:tcStyle>
        <a:tcBdr/>
      </a:tcStyle>
    </a:seCell>
    <a:swCell>
      <a:tcStyle>
        <a:tcBdr/>
      </a:tcStyle>
    </a:swCell>
    <a:firstRow>
      <a:tcTxStyle b="on"/>
      <a:tcStyle>
        <a:tcBdr>
          <a:bottom>
            <a:ln w="12700" cmpd="sng">
              <a:solidFill>
                <a:schemeClr val="accent1"/>
              </a:solidFill>
            </a:ln>
          </a:bottom>
        </a:tcBdr>
        <a:fill>
          <a:noFill/>
        </a:fill>
      </a:tcStyle>
    </a:firstRow>
    <a:neCell>
      <a:tcStyle>
        <a:tcBdr/>
      </a:tcStyle>
    </a:neCell>
    <a:nwCell>
      <a:tcStyle>
        <a:tcBdr/>
      </a:tcStyle>
    </a:nwCell>
  </a:tblStyle>
  <a:tblStyle styleId="{0E3FDE45-AF77-4B5C-9715-49D594BDF05E}" styleName="Light Style 3">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band2V>
      <a:tcStyle>
        <a:tcBdr/>
      </a:tcStyle>
    </a:band2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seCell>
      <a:tcStyle>
        <a:tcBdr/>
      </a:tcStyle>
    </a:seCell>
    <a:swCell>
      <a:tcStyle>
        <a:tcBdr/>
      </a:tcStyle>
    </a:swCell>
    <a:firstRow>
      <a:tcTxStyle b="on"/>
      <a:tcStyle>
        <a:tcBdr>
          <a:bottom>
            <a:ln w="12700" cmpd="sng">
              <a:solidFill>
                <a:schemeClr val="accent2"/>
              </a:solidFill>
            </a:ln>
          </a:bottom>
        </a:tcBdr>
        <a:fill>
          <a:noFill/>
        </a:fill>
      </a:tcStyle>
    </a:firstRow>
    <a:neCell>
      <a:tcStyle>
        <a:tcBdr/>
      </a:tcStyle>
    </a:neCell>
    <a:nwCell>
      <a:tcStyle>
        <a:tcBdr/>
      </a:tcStyle>
    </a:nwCell>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15" autoAdjust="0"/>
    <p:restoredTop sz="94340" autoAdjust="0"/>
  </p:normalViewPr>
  <p:slideViewPr>
    <p:cSldViewPr>
      <p:cViewPr varScale="1">
        <p:scale>
          <a:sx n="87" d="100"/>
          <a:sy n="87" d="100"/>
        </p:scale>
        <p:origin x="1164" y="84"/>
      </p:cViewPr>
      <p:guideLst>
        <p:guide orient="horz" pos="2160"/>
        <p:guide pos="2880"/>
      </p:guideLst>
    </p:cSldViewPr>
  </p:slideViewPr>
  <p:notesTextViewPr>
    <p:cViewPr>
      <p:scale>
        <a:sx n="100" d="100"/>
        <a:sy n="100" d="100"/>
      </p:scale>
      <p:origin x="0" y="0"/>
    </p:cViewPr>
  </p:notesTextViewPr>
  <p:sorterViewPr>
    <p:cViewPr>
      <p:scale>
        <a:sx n="75" d="100"/>
        <a:sy n="75" d="100"/>
      </p:scale>
      <p:origin x="0" y="2892"/>
    </p:cViewPr>
  </p:sorterViewPr>
  <p:notesViewPr>
    <p:cSldViewPr>
      <p:cViewPr varScale="1">
        <p:scale>
          <a:sx n="55" d="100"/>
          <a:sy n="55" d="100"/>
        </p:scale>
        <p:origin x="-2904" y="-90"/>
      </p:cViewPr>
      <p:guideLst>
        <p:guide orient="horz" pos="2905"/>
        <p:guide pos="220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2F4692-35F8-456F-A3B3-67BDF08B3402}" type="doc">
      <dgm:prSet loTypeId="urn:microsoft.com/office/officeart/2008/layout/VerticalCurvedList" loCatId="list" qsTypeId="urn:microsoft.com/office/officeart/2005/8/quickstyle/3d1" qsCatId="3D" csTypeId="urn:microsoft.com/office/officeart/2005/8/colors/accent4_2" csCatId="accent4" phldr="1"/>
      <dgm:spPr/>
      <dgm:t>
        <a:bodyPr/>
        <a:lstStyle/>
        <a:p>
          <a:endParaRPr lang="es-CO"/>
        </a:p>
      </dgm:t>
    </dgm:pt>
    <dgm:pt modelId="{A7A84F03-67D0-4696-828F-C6DFF64DC248}">
      <dgm:prSet custT="1"/>
      <dgm:spPr/>
      <dgm:t>
        <a:bodyPr/>
        <a:lstStyle/>
        <a:p>
          <a:pPr algn="ctr" rtl="0"/>
          <a:r>
            <a:rPr lang="es-ES" sz="1600" b="1" dirty="0" smtClean="0">
              <a:solidFill>
                <a:schemeClr val="bg1"/>
              </a:solidFill>
              <a:latin typeface="Arial Narrow" panose="020B0606020202030204" pitchFamily="34" charset="0"/>
            </a:rPr>
            <a:t>PORTAFOLIO DE SERVICIOS</a:t>
          </a:r>
          <a:endParaRPr lang="es-CO" sz="1600" b="1" dirty="0">
            <a:solidFill>
              <a:schemeClr val="bg1"/>
            </a:solidFill>
            <a:latin typeface="Arial Narrow" panose="020B0606020202030204" pitchFamily="34" charset="0"/>
          </a:endParaRPr>
        </a:p>
      </dgm:t>
    </dgm:pt>
    <dgm:pt modelId="{0E4259D5-91D2-4642-9555-E01F80AAB0F0}" type="parTrans" cxnId="{2BF9DBF6-E610-4E00-8A96-0390AA244049}">
      <dgm:prSet/>
      <dgm:spPr/>
      <dgm:t>
        <a:bodyPr/>
        <a:lstStyle/>
        <a:p>
          <a:endParaRPr lang="es-CO"/>
        </a:p>
      </dgm:t>
    </dgm:pt>
    <dgm:pt modelId="{B7F08BA1-5161-48D5-A22F-60D33C0286F3}" type="sibTrans" cxnId="{2BF9DBF6-E610-4E00-8A96-0390AA244049}">
      <dgm:prSet/>
      <dgm:spPr/>
      <dgm:t>
        <a:bodyPr/>
        <a:lstStyle/>
        <a:p>
          <a:endParaRPr lang="es-CO"/>
        </a:p>
      </dgm:t>
    </dgm:pt>
    <dgm:pt modelId="{AFEB87E9-6552-47AB-93AB-53429F76C3AF}" type="pres">
      <dgm:prSet presAssocID="{F62F4692-35F8-456F-A3B3-67BDF08B3402}" presName="Name0" presStyleCnt="0">
        <dgm:presLayoutVars>
          <dgm:chMax val="7"/>
          <dgm:chPref val="7"/>
          <dgm:dir/>
        </dgm:presLayoutVars>
      </dgm:prSet>
      <dgm:spPr/>
      <dgm:t>
        <a:bodyPr/>
        <a:lstStyle/>
        <a:p>
          <a:endParaRPr lang="es-CO"/>
        </a:p>
      </dgm:t>
    </dgm:pt>
    <dgm:pt modelId="{07D19C9C-8FA1-42E7-8861-6E9623D3C18A}" type="pres">
      <dgm:prSet presAssocID="{F62F4692-35F8-456F-A3B3-67BDF08B3402}" presName="Name1" presStyleCnt="0"/>
      <dgm:spPr/>
      <dgm:t>
        <a:bodyPr/>
        <a:lstStyle/>
        <a:p>
          <a:endParaRPr lang="es-CO"/>
        </a:p>
      </dgm:t>
    </dgm:pt>
    <dgm:pt modelId="{4C0A0D20-D449-4080-BEEB-C78BA8DF5C75}" type="pres">
      <dgm:prSet presAssocID="{F62F4692-35F8-456F-A3B3-67BDF08B3402}" presName="cycle" presStyleCnt="0"/>
      <dgm:spPr/>
      <dgm:t>
        <a:bodyPr/>
        <a:lstStyle/>
        <a:p>
          <a:endParaRPr lang="es-CO"/>
        </a:p>
      </dgm:t>
    </dgm:pt>
    <dgm:pt modelId="{88C11DBB-9B99-43D3-9B69-A4FA29B58ECD}" type="pres">
      <dgm:prSet presAssocID="{F62F4692-35F8-456F-A3B3-67BDF08B3402}" presName="srcNode" presStyleLbl="node1" presStyleIdx="0" presStyleCnt="1"/>
      <dgm:spPr/>
      <dgm:t>
        <a:bodyPr/>
        <a:lstStyle/>
        <a:p>
          <a:endParaRPr lang="es-CO"/>
        </a:p>
      </dgm:t>
    </dgm:pt>
    <dgm:pt modelId="{46C7CC7C-BA65-4AD1-9ADC-650B11113B43}" type="pres">
      <dgm:prSet presAssocID="{F62F4692-35F8-456F-A3B3-67BDF08B3402}" presName="conn" presStyleLbl="parChTrans1D2" presStyleIdx="0" presStyleCnt="1"/>
      <dgm:spPr/>
      <dgm:t>
        <a:bodyPr/>
        <a:lstStyle/>
        <a:p>
          <a:endParaRPr lang="es-CO"/>
        </a:p>
      </dgm:t>
    </dgm:pt>
    <dgm:pt modelId="{117264D9-B89C-442D-9D09-BDDF99168C7E}" type="pres">
      <dgm:prSet presAssocID="{F62F4692-35F8-456F-A3B3-67BDF08B3402}" presName="extraNode" presStyleLbl="node1" presStyleIdx="0" presStyleCnt="1"/>
      <dgm:spPr/>
      <dgm:t>
        <a:bodyPr/>
        <a:lstStyle/>
        <a:p>
          <a:endParaRPr lang="es-CO"/>
        </a:p>
      </dgm:t>
    </dgm:pt>
    <dgm:pt modelId="{EAEC4962-E2FD-401A-B703-F24416C04362}" type="pres">
      <dgm:prSet presAssocID="{F62F4692-35F8-456F-A3B3-67BDF08B3402}" presName="dstNode" presStyleLbl="node1" presStyleIdx="0" presStyleCnt="1"/>
      <dgm:spPr/>
      <dgm:t>
        <a:bodyPr/>
        <a:lstStyle/>
        <a:p>
          <a:endParaRPr lang="es-CO"/>
        </a:p>
      </dgm:t>
    </dgm:pt>
    <dgm:pt modelId="{3C38B802-1F8F-4E09-876E-B9D87B7EA12C}" type="pres">
      <dgm:prSet presAssocID="{A7A84F03-67D0-4696-828F-C6DFF64DC248}" presName="text_1" presStyleLbl="node1" presStyleIdx="0" presStyleCnt="1" custScaleY="202055" custLinFactNeighborX="542" custLinFactNeighborY="1028">
        <dgm:presLayoutVars>
          <dgm:bulletEnabled val="1"/>
        </dgm:presLayoutVars>
      </dgm:prSet>
      <dgm:spPr/>
      <dgm:t>
        <a:bodyPr/>
        <a:lstStyle/>
        <a:p>
          <a:endParaRPr lang="es-CO"/>
        </a:p>
      </dgm:t>
    </dgm:pt>
    <dgm:pt modelId="{3012B04D-C97E-4B7D-B639-39CCCF884020}" type="pres">
      <dgm:prSet presAssocID="{A7A84F03-67D0-4696-828F-C6DFF64DC248}" presName="accent_1" presStyleCnt="0"/>
      <dgm:spPr/>
      <dgm:t>
        <a:bodyPr/>
        <a:lstStyle/>
        <a:p>
          <a:endParaRPr lang="es-CO"/>
        </a:p>
      </dgm:t>
    </dgm:pt>
    <dgm:pt modelId="{1DF2B379-EE0F-4A69-9DDD-0AD65973A944}" type="pres">
      <dgm:prSet presAssocID="{A7A84F03-67D0-4696-828F-C6DFF64DC248}" presName="accentRepeatNode" presStyleLbl="solidFgAcc1" presStyleIdx="0" presStyleCnt="1"/>
      <dgm:spPr/>
      <dgm:t>
        <a:bodyPr/>
        <a:lstStyle/>
        <a:p>
          <a:endParaRPr lang="es-CO"/>
        </a:p>
      </dgm:t>
    </dgm:pt>
  </dgm:ptLst>
  <dgm:cxnLst>
    <dgm:cxn modelId="{2BF9DBF6-E610-4E00-8A96-0390AA244049}" srcId="{F62F4692-35F8-456F-A3B3-67BDF08B3402}" destId="{A7A84F03-67D0-4696-828F-C6DFF64DC248}" srcOrd="0" destOrd="0" parTransId="{0E4259D5-91D2-4642-9555-E01F80AAB0F0}" sibTransId="{B7F08BA1-5161-48D5-A22F-60D33C0286F3}"/>
    <dgm:cxn modelId="{E6F85341-A4C6-4A85-994F-14F59F4CE518}" type="presOf" srcId="{B7F08BA1-5161-48D5-A22F-60D33C0286F3}" destId="{46C7CC7C-BA65-4AD1-9ADC-650B11113B43}" srcOrd="0" destOrd="0" presId="urn:microsoft.com/office/officeart/2008/layout/VerticalCurvedList"/>
    <dgm:cxn modelId="{15BF644A-0BFF-4406-B587-54817249378D}" type="presOf" srcId="{A7A84F03-67D0-4696-828F-C6DFF64DC248}" destId="{3C38B802-1F8F-4E09-876E-B9D87B7EA12C}" srcOrd="0" destOrd="0" presId="urn:microsoft.com/office/officeart/2008/layout/VerticalCurvedList"/>
    <dgm:cxn modelId="{53045DE3-24AF-4E7B-BE94-77D958D3551D}" type="presOf" srcId="{F62F4692-35F8-456F-A3B3-67BDF08B3402}" destId="{AFEB87E9-6552-47AB-93AB-53429F76C3AF}" srcOrd="0" destOrd="0" presId="urn:microsoft.com/office/officeart/2008/layout/VerticalCurvedList"/>
    <dgm:cxn modelId="{BBBF56F5-588B-4177-B0FC-1394AA5EE224}" type="presParOf" srcId="{AFEB87E9-6552-47AB-93AB-53429F76C3AF}" destId="{07D19C9C-8FA1-42E7-8861-6E9623D3C18A}" srcOrd="0" destOrd="0" presId="urn:microsoft.com/office/officeart/2008/layout/VerticalCurvedList"/>
    <dgm:cxn modelId="{09EDFB98-CF42-4EB3-A548-DB20C2DC7CBE}" type="presParOf" srcId="{07D19C9C-8FA1-42E7-8861-6E9623D3C18A}" destId="{4C0A0D20-D449-4080-BEEB-C78BA8DF5C75}" srcOrd="0" destOrd="0" presId="urn:microsoft.com/office/officeart/2008/layout/VerticalCurvedList"/>
    <dgm:cxn modelId="{727D9DEA-669A-4EF7-9E4B-E52612F4D7BB}" type="presParOf" srcId="{4C0A0D20-D449-4080-BEEB-C78BA8DF5C75}" destId="{88C11DBB-9B99-43D3-9B69-A4FA29B58ECD}" srcOrd="0" destOrd="0" presId="urn:microsoft.com/office/officeart/2008/layout/VerticalCurvedList"/>
    <dgm:cxn modelId="{43A09313-3AEE-4E7F-B9C1-BA6D43E1199D}" type="presParOf" srcId="{4C0A0D20-D449-4080-BEEB-C78BA8DF5C75}" destId="{46C7CC7C-BA65-4AD1-9ADC-650B11113B43}" srcOrd="1" destOrd="0" presId="urn:microsoft.com/office/officeart/2008/layout/VerticalCurvedList"/>
    <dgm:cxn modelId="{3B493C45-8F09-48D9-B6AB-0E460EF60879}" type="presParOf" srcId="{4C0A0D20-D449-4080-BEEB-C78BA8DF5C75}" destId="{117264D9-B89C-442D-9D09-BDDF99168C7E}" srcOrd="2" destOrd="0" presId="urn:microsoft.com/office/officeart/2008/layout/VerticalCurvedList"/>
    <dgm:cxn modelId="{B7C60524-58FE-499C-9414-3C88B164D967}" type="presParOf" srcId="{4C0A0D20-D449-4080-BEEB-C78BA8DF5C75}" destId="{EAEC4962-E2FD-401A-B703-F24416C04362}" srcOrd="3" destOrd="0" presId="urn:microsoft.com/office/officeart/2008/layout/VerticalCurvedList"/>
    <dgm:cxn modelId="{A62641DB-B55D-4C1A-954D-DB4547948CEB}" type="presParOf" srcId="{07D19C9C-8FA1-42E7-8861-6E9623D3C18A}" destId="{3C38B802-1F8F-4E09-876E-B9D87B7EA12C}" srcOrd="1" destOrd="0" presId="urn:microsoft.com/office/officeart/2008/layout/VerticalCurvedList"/>
    <dgm:cxn modelId="{0A82D1C5-65E5-4468-BCE5-0110661FD177}" type="presParOf" srcId="{07D19C9C-8FA1-42E7-8861-6E9623D3C18A}" destId="{3012B04D-C97E-4B7D-B639-39CCCF884020}" srcOrd="2" destOrd="0" presId="urn:microsoft.com/office/officeart/2008/layout/VerticalCurvedList"/>
    <dgm:cxn modelId="{34464A81-2643-41C0-9BDF-C7B536DDD998}" type="presParOf" srcId="{3012B04D-C97E-4B7D-B639-39CCCF884020}" destId="{1DF2B379-EE0F-4A69-9DDD-0AD65973A94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62F4692-35F8-456F-A3B3-67BDF08B3402}" type="doc">
      <dgm:prSet loTypeId="urn:microsoft.com/office/officeart/2008/layout/VerticalCurvedList" loCatId="list" qsTypeId="urn:microsoft.com/office/officeart/2005/8/quickstyle/3d1" qsCatId="3D" csTypeId="urn:microsoft.com/office/officeart/2005/8/colors/accent4_2" csCatId="accent4" phldr="1"/>
      <dgm:spPr/>
      <dgm:t>
        <a:bodyPr/>
        <a:lstStyle/>
        <a:p>
          <a:endParaRPr lang="es-CO"/>
        </a:p>
      </dgm:t>
    </dgm:pt>
    <dgm:pt modelId="{A7A84F03-67D0-4696-828F-C6DFF64DC248}">
      <dgm:prSet custT="1"/>
      <dgm:spPr/>
      <dgm:t>
        <a:bodyPr/>
        <a:lstStyle/>
        <a:p>
          <a:pPr algn="ctr" rtl="0"/>
          <a:r>
            <a:rPr lang="es-ES" sz="1600" b="1" dirty="0" smtClean="0">
              <a:solidFill>
                <a:schemeClr val="bg1"/>
              </a:solidFill>
              <a:latin typeface="Arial Narrow" panose="020B0606020202030204" pitchFamily="34" charset="0"/>
            </a:rPr>
            <a:t>CERTIFICACIONES DE CONTRATOS EJECUTADOS   </a:t>
          </a:r>
          <a:endParaRPr lang="es-CO" sz="1600" b="1" dirty="0">
            <a:solidFill>
              <a:schemeClr val="bg1"/>
            </a:solidFill>
            <a:latin typeface="Arial Narrow" panose="020B0606020202030204" pitchFamily="34" charset="0"/>
          </a:endParaRPr>
        </a:p>
      </dgm:t>
    </dgm:pt>
    <dgm:pt modelId="{0E4259D5-91D2-4642-9555-E01F80AAB0F0}" type="parTrans" cxnId="{2BF9DBF6-E610-4E00-8A96-0390AA244049}">
      <dgm:prSet/>
      <dgm:spPr/>
      <dgm:t>
        <a:bodyPr/>
        <a:lstStyle/>
        <a:p>
          <a:endParaRPr lang="es-CO"/>
        </a:p>
      </dgm:t>
    </dgm:pt>
    <dgm:pt modelId="{B7F08BA1-5161-48D5-A22F-60D33C0286F3}" type="sibTrans" cxnId="{2BF9DBF6-E610-4E00-8A96-0390AA244049}">
      <dgm:prSet/>
      <dgm:spPr/>
      <dgm:t>
        <a:bodyPr/>
        <a:lstStyle/>
        <a:p>
          <a:endParaRPr lang="es-CO"/>
        </a:p>
      </dgm:t>
    </dgm:pt>
    <dgm:pt modelId="{AFEB87E9-6552-47AB-93AB-53429F76C3AF}" type="pres">
      <dgm:prSet presAssocID="{F62F4692-35F8-456F-A3B3-67BDF08B3402}" presName="Name0" presStyleCnt="0">
        <dgm:presLayoutVars>
          <dgm:chMax val="7"/>
          <dgm:chPref val="7"/>
          <dgm:dir/>
        </dgm:presLayoutVars>
      </dgm:prSet>
      <dgm:spPr/>
      <dgm:t>
        <a:bodyPr/>
        <a:lstStyle/>
        <a:p>
          <a:endParaRPr lang="es-CO"/>
        </a:p>
      </dgm:t>
    </dgm:pt>
    <dgm:pt modelId="{07D19C9C-8FA1-42E7-8861-6E9623D3C18A}" type="pres">
      <dgm:prSet presAssocID="{F62F4692-35F8-456F-A3B3-67BDF08B3402}" presName="Name1" presStyleCnt="0"/>
      <dgm:spPr/>
      <dgm:t>
        <a:bodyPr/>
        <a:lstStyle/>
        <a:p>
          <a:endParaRPr lang="es-CO"/>
        </a:p>
      </dgm:t>
    </dgm:pt>
    <dgm:pt modelId="{4C0A0D20-D449-4080-BEEB-C78BA8DF5C75}" type="pres">
      <dgm:prSet presAssocID="{F62F4692-35F8-456F-A3B3-67BDF08B3402}" presName="cycle" presStyleCnt="0"/>
      <dgm:spPr/>
      <dgm:t>
        <a:bodyPr/>
        <a:lstStyle/>
        <a:p>
          <a:endParaRPr lang="es-CO"/>
        </a:p>
      </dgm:t>
    </dgm:pt>
    <dgm:pt modelId="{88C11DBB-9B99-43D3-9B69-A4FA29B58ECD}" type="pres">
      <dgm:prSet presAssocID="{F62F4692-35F8-456F-A3B3-67BDF08B3402}" presName="srcNode" presStyleLbl="node1" presStyleIdx="0" presStyleCnt="1"/>
      <dgm:spPr/>
      <dgm:t>
        <a:bodyPr/>
        <a:lstStyle/>
        <a:p>
          <a:endParaRPr lang="es-CO"/>
        </a:p>
      </dgm:t>
    </dgm:pt>
    <dgm:pt modelId="{46C7CC7C-BA65-4AD1-9ADC-650B11113B43}" type="pres">
      <dgm:prSet presAssocID="{F62F4692-35F8-456F-A3B3-67BDF08B3402}" presName="conn" presStyleLbl="parChTrans1D2" presStyleIdx="0" presStyleCnt="1"/>
      <dgm:spPr/>
      <dgm:t>
        <a:bodyPr/>
        <a:lstStyle/>
        <a:p>
          <a:endParaRPr lang="es-CO"/>
        </a:p>
      </dgm:t>
    </dgm:pt>
    <dgm:pt modelId="{117264D9-B89C-442D-9D09-BDDF99168C7E}" type="pres">
      <dgm:prSet presAssocID="{F62F4692-35F8-456F-A3B3-67BDF08B3402}" presName="extraNode" presStyleLbl="node1" presStyleIdx="0" presStyleCnt="1"/>
      <dgm:spPr/>
      <dgm:t>
        <a:bodyPr/>
        <a:lstStyle/>
        <a:p>
          <a:endParaRPr lang="es-CO"/>
        </a:p>
      </dgm:t>
    </dgm:pt>
    <dgm:pt modelId="{EAEC4962-E2FD-401A-B703-F24416C04362}" type="pres">
      <dgm:prSet presAssocID="{F62F4692-35F8-456F-A3B3-67BDF08B3402}" presName="dstNode" presStyleLbl="node1" presStyleIdx="0" presStyleCnt="1"/>
      <dgm:spPr/>
      <dgm:t>
        <a:bodyPr/>
        <a:lstStyle/>
        <a:p>
          <a:endParaRPr lang="es-CO"/>
        </a:p>
      </dgm:t>
    </dgm:pt>
    <dgm:pt modelId="{3C38B802-1F8F-4E09-876E-B9D87B7EA12C}" type="pres">
      <dgm:prSet presAssocID="{A7A84F03-67D0-4696-828F-C6DFF64DC248}" presName="text_1" presStyleLbl="node1" presStyleIdx="0" presStyleCnt="1" custScaleY="202055" custLinFactNeighborX="-1853">
        <dgm:presLayoutVars>
          <dgm:bulletEnabled val="1"/>
        </dgm:presLayoutVars>
      </dgm:prSet>
      <dgm:spPr/>
      <dgm:t>
        <a:bodyPr/>
        <a:lstStyle/>
        <a:p>
          <a:endParaRPr lang="es-CO"/>
        </a:p>
      </dgm:t>
    </dgm:pt>
    <dgm:pt modelId="{3012B04D-C97E-4B7D-B639-39CCCF884020}" type="pres">
      <dgm:prSet presAssocID="{A7A84F03-67D0-4696-828F-C6DFF64DC248}" presName="accent_1" presStyleCnt="0"/>
      <dgm:spPr/>
      <dgm:t>
        <a:bodyPr/>
        <a:lstStyle/>
        <a:p>
          <a:endParaRPr lang="es-CO"/>
        </a:p>
      </dgm:t>
    </dgm:pt>
    <dgm:pt modelId="{1DF2B379-EE0F-4A69-9DDD-0AD65973A944}" type="pres">
      <dgm:prSet presAssocID="{A7A84F03-67D0-4696-828F-C6DFF64DC248}" presName="accentRepeatNode" presStyleLbl="solidFgAcc1" presStyleIdx="0" presStyleCnt="1"/>
      <dgm:spPr>
        <a:solidFill>
          <a:schemeClr val="bg1"/>
        </a:solidFill>
      </dgm:spPr>
      <dgm:t>
        <a:bodyPr/>
        <a:lstStyle/>
        <a:p>
          <a:endParaRPr lang="es-CO"/>
        </a:p>
      </dgm:t>
    </dgm:pt>
  </dgm:ptLst>
  <dgm:cxnLst>
    <dgm:cxn modelId="{68FF81DF-E7FD-4058-BED0-548F157F1993}" type="presOf" srcId="{A7A84F03-67D0-4696-828F-C6DFF64DC248}" destId="{3C38B802-1F8F-4E09-876E-B9D87B7EA12C}" srcOrd="0" destOrd="0" presId="urn:microsoft.com/office/officeart/2008/layout/VerticalCurvedList"/>
    <dgm:cxn modelId="{2BF9DBF6-E610-4E00-8A96-0390AA244049}" srcId="{F62F4692-35F8-456F-A3B3-67BDF08B3402}" destId="{A7A84F03-67D0-4696-828F-C6DFF64DC248}" srcOrd="0" destOrd="0" parTransId="{0E4259D5-91D2-4642-9555-E01F80AAB0F0}" sibTransId="{B7F08BA1-5161-48D5-A22F-60D33C0286F3}"/>
    <dgm:cxn modelId="{CA0048F1-593F-4A6D-8B03-D22008D50BB8}" type="presOf" srcId="{B7F08BA1-5161-48D5-A22F-60D33C0286F3}" destId="{46C7CC7C-BA65-4AD1-9ADC-650B11113B43}" srcOrd="0" destOrd="0" presId="urn:microsoft.com/office/officeart/2008/layout/VerticalCurvedList"/>
    <dgm:cxn modelId="{07009A82-42C3-4882-A460-D37EE824A1D0}" type="presOf" srcId="{F62F4692-35F8-456F-A3B3-67BDF08B3402}" destId="{AFEB87E9-6552-47AB-93AB-53429F76C3AF}" srcOrd="0" destOrd="0" presId="urn:microsoft.com/office/officeart/2008/layout/VerticalCurvedList"/>
    <dgm:cxn modelId="{532BC587-ACB7-4EB1-981B-F8A32B4B8774}" type="presParOf" srcId="{AFEB87E9-6552-47AB-93AB-53429F76C3AF}" destId="{07D19C9C-8FA1-42E7-8861-6E9623D3C18A}" srcOrd="0" destOrd="0" presId="urn:microsoft.com/office/officeart/2008/layout/VerticalCurvedList"/>
    <dgm:cxn modelId="{35E1CC95-B5FF-4B4E-BF67-5BE757BDBED7}" type="presParOf" srcId="{07D19C9C-8FA1-42E7-8861-6E9623D3C18A}" destId="{4C0A0D20-D449-4080-BEEB-C78BA8DF5C75}" srcOrd="0" destOrd="0" presId="urn:microsoft.com/office/officeart/2008/layout/VerticalCurvedList"/>
    <dgm:cxn modelId="{ED5994BC-A71E-4962-8BA0-C7B5016AC765}" type="presParOf" srcId="{4C0A0D20-D449-4080-BEEB-C78BA8DF5C75}" destId="{88C11DBB-9B99-43D3-9B69-A4FA29B58ECD}" srcOrd="0" destOrd="0" presId="urn:microsoft.com/office/officeart/2008/layout/VerticalCurvedList"/>
    <dgm:cxn modelId="{29204914-16D4-4C3B-975D-899431E5BA34}" type="presParOf" srcId="{4C0A0D20-D449-4080-BEEB-C78BA8DF5C75}" destId="{46C7CC7C-BA65-4AD1-9ADC-650B11113B43}" srcOrd="1" destOrd="0" presId="urn:microsoft.com/office/officeart/2008/layout/VerticalCurvedList"/>
    <dgm:cxn modelId="{95F37DDE-5105-4D27-8DAD-7D309C89BADE}" type="presParOf" srcId="{4C0A0D20-D449-4080-BEEB-C78BA8DF5C75}" destId="{117264D9-B89C-442D-9D09-BDDF99168C7E}" srcOrd="2" destOrd="0" presId="urn:microsoft.com/office/officeart/2008/layout/VerticalCurvedList"/>
    <dgm:cxn modelId="{5E12E8DA-1CE7-443D-B1D1-E14DE8163CC2}" type="presParOf" srcId="{4C0A0D20-D449-4080-BEEB-C78BA8DF5C75}" destId="{EAEC4962-E2FD-401A-B703-F24416C04362}" srcOrd="3" destOrd="0" presId="urn:microsoft.com/office/officeart/2008/layout/VerticalCurvedList"/>
    <dgm:cxn modelId="{6C9E0E60-DDEE-4F66-8E36-76F549080D00}" type="presParOf" srcId="{07D19C9C-8FA1-42E7-8861-6E9623D3C18A}" destId="{3C38B802-1F8F-4E09-876E-B9D87B7EA12C}" srcOrd="1" destOrd="0" presId="urn:microsoft.com/office/officeart/2008/layout/VerticalCurvedList"/>
    <dgm:cxn modelId="{005BB8AC-E895-4CAA-82EB-36399B812899}" type="presParOf" srcId="{07D19C9C-8FA1-42E7-8861-6E9623D3C18A}" destId="{3012B04D-C97E-4B7D-B639-39CCCF884020}" srcOrd="2" destOrd="0" presId="urn:microsoft.com/office/officeart/2008/layout/VerticalCurvedList"/>
    <dgm:cxn modelId="{6FA1E3A7-A49D-4EF3-9AC2-3B99FBAD16C9}" type="presParOf" srcId="{3012B04D-C97E-4B7D-B639-39CCCF884020}" destId="{1DF2B379-EE0F-4A69-9DDD-0AD65973A944}"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7CC7C-BA65-4AD1-9ADC-650B11113B43}">
      <dsp:nvSpPr>
        <dsp:cNvPr id="0" name=""/>
        <dsp:cNvSpPr/>
      </dsp:nvSpPr>
      <dsp:spPr>
        <a:xfrm>
          <a:off x="-620452" y="-89025"/>
          <a:ext cx="824381" cy="824381"/>
        </a:xfrm>
        <a:prstGeom prst="blockArc">
          <a:avLst>
            <a:gd name="adj1" fmla="val 18900000"/>
            <a:gd name="adj2" fmla="val 2700000"/>
            <a:gd name="adj3" fmla="val 2620"/>
          </a:avLst>
        </a:prstGeom>
        <a:noFill/>
        <a:ln w="425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C38B802-1F8F-4E09-876E-B9D87B7EA12C}">
      <dsp:nvSpPr>
        <dsp:cNvPr id="0" name=""/>
        <dsp:cNvSpPr/>
      </dsp:nvSpPr>
      <dsp:spPr>
        <a:xfrm>
          <a:off x="199924" y="0"/>
          <a:ext cx="5286475" cy="646332"/>
        </a:xfrm>
        <a:prstGeom prst="rect">
          <a:avLst/>
        </a:prstGeom>
        <a:gradFill rotWithShape="0">
          <a:gsLst>
            <a:gs pos="0">
              <a:schemeClr val="accent4">
                <a:hueOff val="0"/>
                <a:satOff val="0"/>
                <a:lumOff val="0"/>
                <a:alphaOff val="0"/>
                <a:shade val="45000"/>
                <a:satMod val="155000"/>
              </a:schemeClr>
            </a:gs>
            <a:gs pos="60000">
              <a:schemeClr val="accent4">
                <a:hueOff val="0"/>
                <a:satOff val="0"/>
                <a:lumOff val="0"/>
                <a:alphaOff val="0"/>
                <a:shade val="95000"/>
                <a:satMod val="150000"/>
              </a:schemeClr>
            </a:gs>
            <a:gs pos="100000">
              <a:schemeClr val="accent4">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6513" tIns="40640" rIns="40640" bIns="4064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bg1"/>
              </a:solidFill>
              <a:latin typeface="Arial Narrow" panose="020B0606020202030204" pitchFamily="34" charset="0"/>
            </a:rPr>
            <a:t>PORTAFOLIO DE SERVICIOS</a:t>
          </a:r>
          <a:endParaRPr lang="es-CO" sz="1600" b="1" kern="1200" dirty="0">
            <a:solidFill>
              <a:schemeClr val="bg1"/>
            </a:solidFill>
            <a:latin typeface="Arial Narrow" panose="020B0606020202030204" pitchFamily="34" charset="0"/>
          </a:endParaRPr>
        </a:p>
      </dsp:txBody>
      <dsp:txXfrm>
        <a:off x="199924" y="0"/>
        <a:ext cx="5286475" cy="646332"/>
      </dsp:txXfrm>
    </dsp:sp>
    <dsp:sp modelId="{1DF2B379-EE0F-4A69-9DDD-0AD65973A944}">
      <dsp:nvSpPr>
        <dsp:cNvPr id="0" name=""/>
        <dsp:cNvSpPr/>
      </dsp:nvSpPr>
      <dsp:spPr>
        <a:xfrm>
          <a:off x="0" y="123240"/>
          <a:ext cx="399849" cy="399849"/>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C7CC7C-BA65-4AD1-9ADC-650B11113B43}">
      <dsp:nvSpPr>
        <dsp:cNvPr id="0" name=""/>
        <dsp:cNvSpPr/>
      </dsp:nvSpPr>
      <dsp:spPr>
        <a:xfrm>
          <a:off x="-620452" y="-89025"/>
          <a:ext cx="824381" cy="824381"/>
        </a:xfrm>
        <a:prstGeom prst="blockArc">
          <a:avLst>
            <a:gd name="adj1" fmla="val 18900000"/>
            <a:gd name="adj2" fmla="val 2700000"/>
            <a:gd name="adj3" fmla="val 2620"/>
          </a:avLst>
        </a:prstGeom>
        <a:noFill/>
        <a:ln w="42500" cap="flat" cmpd="sng" algn="ctr">
          <a:solidFill>
            <a:schemeClr val="accent4">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C38B802-1F8F-4E09-876E-B9D87B7EA12C}">
      <dsp:nvSpPr>
        <dsp:cNvPr id="0" name=""/>
        <dsp:cNvSpPr/>
      </dsp:nvSpPr>
      <dsp:spPr>
        <a:xfrm>
          <a:off x="101966" y="0"/>
          <a:ext cx="5286475" cy="646332"/>
        </a:xfrm>
        <a:prstGeom prst="rect">
          <a:avLst/>
        </a:prstGeom>
        <a:gradFill rotWithShape="0">
          <a:gsLst>
            <a:gs pos="0">
              <a:schemeClr val="accent4">
                <a:hueOff val="0"/>
                <a:satOff val="0"/>
                <a:lumOff val="0"/>
                <a:alphaOff val="0"/>
                <a:shade val="45000"/>
                <a:satMod val="155000"/>
              </a:schemeClr>
            </a:gs>
            <a:gs pos="60000">
              <a:schemeClr val="accent4">
                <a:hueOff val="0"/>
                <a:satOff val="0"/>
                <a:lumOff val="0"/>
                <a:alphaOff val="0"/>
                <a:shade val="95000"/>
                <a:satMod val="150000"/>
              </a:schemeClr>
            </a:gs>
            <a:gs pos="100000">
              <a:schemeClr val="accent4">
                <a:hueOff val="0"/>
                <a:satOff val="0"/>
                <a:lumOff val="0"/>
                <a:alphaOff val="0"/>
                <a:tint val="87000"/>
                <a:satMod val="250000"/>
              </a:schemeClr>
            </a:gs>
          </a:gsLst>
          <a:lin ang="16200000" scaled="0"/>
        </a:gradFill>
        <a:ln>
          <a:noFill/>
        </a:ln>
        <a:effectLst>
          <a:outerShdw blurRad="65500" dist="38100" dir="5400000" rotWithShape="0">
            <a:srgbClr val="000000">
              <a:alpha val="4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6513" tIns="40640" rIns="40640" bIns="40640" numCol="1" spcCol="1270" anchor="ctr" anchorCtr="0">
          <a:noAutofit/>
        </a:bodyPr>
        <a:lstStyle/>
        <a:p>
          <a:pPr lvl="0" algn="ctr" defTabSz="711200" rtl="0">
            <a:lnSpc>
              <a:spcPct val="90000"/>
            </a:lnSpc>
            <a:spcBef>
              <a:spcPct val="0"/>
            </a:spcBef>
            <a:spcAft>
              <a:spcPct val="35000"/>
            </a:spcAft>
          </a:pPr>
          <a:r>
            <a:rPr lang="es-ES" sz="1600" b="1" kern="1200" dirty="0" smtClean="0">
              <a:solidFill>
                <a:schemeClr val="bg1"/>
              </a:solidFill>
              <a:latin typeface="Arial Narrow" panose="020B0606020202030204" pitchFamily="34" charset="0"/>
            </a:rPr>
            <a:t>CERTIFICACIONES DE CONTRATOS EJECUTADOS   </a:t>
          </a:r>
          <a:endParaRPr lang="es-CO" sz="1600" b="1" kern="1200" dirty="0">
            <a:solidFill>
              <a:schemeClr val="bg1"/>
            </a:solidFill>
            <a:latin typeface="Arial Narrow" panose="020B0606020202030204" pitchFamily="34" charset="0"/>
          </a:endParaRPr>
        </a:p>
      </dsp:txBody>
      <dsp:txXfrm>
        <a:off x="101966" y="0"/>
        <a:ext cx="5286475" cy="646332"/>
      </dsp:txXfrm>
    </dsp:sp>
    <dsp:sp modelId="{1DF2B379-EE0F-4A69-9DDD-0AD65973A944}">
      <dsp:nvSpPr>
        <dsp:cNvPr id="0" name=""/>
        <dsp:cNvSpPr/>
      </dsp:nvSpPr>
      <dsp:spPr>
        <a:xfrm>
          <a:off x="0" y="123240"/>
          <a:ext cx="399849" cy="399849"/>
        </a:xfrm>
        <a:prstGeom prst="ellipse">
          <a:avLst/>
        </a:prstGeom>
        <a:solidFill>
          <a:schemeClr val="bg1"/>
        </a:solidFill>
        <a:ln w="9525" cap="flat" cmpd="sng" algn="ctr">
          <a:solidFill>
            <a:schemeClr val="accent4">
              <a:hueOff val="0"/>
              <a:satOff val="0"/>
              <a:lumOff val="0"/>
              <a:alphaOff val="0"/>
            </a:schemeClr>
          </a:solidFill>
          <a:prstDash val="solid"/>
        </a:ln>
        <a:effectLst>
          <a:outerShdw blurRad="65500" dist="38100" dir="5400000" rotWithShape="0">
            <a:srgbClr val="000000">
              <a:alpha val="40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1" y="9"/>
            <a:ext cx="3037840" cy="461169"/>
          </a:xfrm>
          <a:prstGeom prst="rect">
            <a:avLst/>
          </a:prstGeom>
        </p:spPr>
        <p:txBody>
          <a:bodyPr vert="horz" lIns="91569" tIns="45785" rIns="91569" bIns="45785"/>
          <a:lstStyle>
            <a:extLst/>
          </a:lstStyle>
          <a:p>
            <a:endParaRPr lang="en-US"/>
          </a:p>
        </p:txBody>
      </p:sp>
      <p:sp>
        <p:nvSpPr>
          <p:cNvPr id="3" name="Rectangle 3"/>
          <p:cNvSpPr>
            <a:spLocks noGrp="1"/>
          </p:cNvSpPr>
          <p:nvPr>
            <p:ph type="dt" sz="quarter" idx="1"/>
          </p:nvPr>
        </p:nvSpPr>
        <p:spPr>
          <a:xfrm>
            <a:off x="3970940" y="9"/>
            <a:ext cx="3037840" cy="461169"/>
          </a:xfrm>
          <a:prstGeom prst="rect">
            <a:avLst/>
          </a:prstGeom>
        </p:spPr>
        <p:txBody>
          <a:bodyPr vert="horz" lIns="91569" tIns="45785" rIns="91569" bIns="45785"/>
          <a:lstStyle>
            <a:extLst/>
          </a:lstStyle>
          <a:p>
            <a:fld id="{31555DB1-8736-42A3-B48D-2B08FB93332A}" type="datetimeFigureOut">
              <a:rPr lang="en-US" smtClean="0"/>
              <a:pPr/>
              <a:t>9/11/2017</a:t>
            </a:fld>
            <a:endParaRPr lang="en-US"/>
          </a:p>
        </p:txBody>
      </p:sp>
      <p:sp>
        <p:nvSpPr>
          <p:cNvPr id="4" name="Rectangle 4"/>
          <p:cNvSpPr>
            <a:spLocks noGrp="1"/>
          </p:cNvSpPr>
          <p:nvPr>
            <p:ph type="ftr" sz="quarter" idx="2"/>
          </p:nvPr>
        </p:nvSpPr>
        <p:spPr>
          <a:xfrm>
            <a:off x="1" y="8760615"/>
            <a:ext cx="3037840" cy="461169"/>
          </a:xfrm>
          <a:prstGeom prst="rect">
            <a:avLst/>
          </a:prstGeom>
        </p:spPr>
        <p:txBody>
          <a:bodyPr vert="horz" lIns="91569" tIns="45785" rIns="91569" bIns="45785"/>
          <a:lstStyle>
            <a:extLst/>
          </a:lstStyle>
          <a:p>
            <a:r>
              <a:rPr lang="en-US" smtClean="0"/>
              <a:t>Borrador sujeto a discución</a:t>
            </a:r>
            <a:endParaRPr lang="en-US"/>
          </a:p>
        </p:txBody>
      </p:sp>
      <p:sp>
        <p:nvSpPr>
          <p:cNvPr id="5" name="Rectangle 5"/>
          <p:cNvSpPr>
            <a:spLocks noGrp="1"/>
          </p:cNvSpPr>
          <p:nvPr>
            <p:ph type="sldNum" sz="quarter" idx="3"/>
          </p:nvPr>
        </p:nvSpPr>
        <p:spPr>
          <a:xfrm>
            <a:off x="3970940" y="8760615"/>
            <a:ext cx="3037840" cy="461169"/>
          </a:xfrm>
          <a:prstGeom prst="rect">
            <a:avLst/>
          </a:prstGeom>
        </p:spPr>
        <p:txBody>
          <a:bodyPr vert="horz" lIns="91569" tIns="45785" rIns="91569" bIns="45785"/>
          <a:lstStyle>
            <a:extLst/>
          </a:lstStyle>
          <a:p>
            <a:fld id="{5400D380-E0D7-4EB1-B91E-BFCC7DA7F29D}" type="slidenum">
              <a:rPr lang="en-US" smtClean="0"/>
              <a:pPr/>
              <a:t>‹Nº›</a:t>
            </a:fld>
            <a:endParaRPr lang="en-US"/>
          </a:p>
        </p:txBody>
      </p:sp>
    </p:spTree>
    <p:extLst>
      <p:ext uri="{BB962C8B-B14F-4D97-AF65-F5344CB8AC3E}">
        <p14:creationId xmlns:p14="http://schemas.microsoft.com/office/powerpoint/2010/main" val="306590531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1" y="9"/>
            <a:ext cx="3037840" cy="461169"/>
          </a:xfrm>
          <a:prstGeom prst="rect">
            <a:avLst/>
          </a:prstGeom>
        </p:spPr>
        <p:txBody>
          <a:bodyPr vert="horz" lIns="91569" tIns="45785" rIns="91569" bIns="45785"/>
          <a:lstStyle>
            <a:extLst/>
          </a:lstStyle>
          <a:p>
            <a:endParaRPr lang="en-US"/>
          </a:p>
        </p:txBody>
      </p:sp>
      <p:sp>
        <p:nvSpPr>
          <p:cNvPr id="3" name="Rectangle 3"/>
          <p:cNvSpPr>
            <a:spLocks noGrp="1"/>
          </p:cNvSpPr>
          <p:nvPr>
            <p:ph type="dt" idx="1"/>
          </p:nvPr>
        </p:nvSpPr>
        <p:spPr>
          <a:xfrm>
            <a:off x="3970940" y="9"/>
            <a:ext cx="3037840" cy="461169"/>
          </a:xfrm>
          <a:prstGeom prst="rect">
            <a:avLst/>
          </a:prstGeom>
        </p:spPr>
        <p:txBody>
          <a:bodyPr vert="horz" lIns="91569" tIns="45785" rIns="91569" bIns="45785"/>
          <a:lstStyle>
            <a:extLst/>
          </a:lstStyle>
          <a:p>
            <a:fld id="{0BDB199F-A56C-4049-BA04-1447030960FF}" type="datetimeFigureOut">
              <a:rPr lang="en-US" smtClean="0"/>
              <a:pPr/>
              <a:t>9/11/2017</a:t>
            </a:fld>
            <a:endParaRPr lang="en-US"/>
          </a:p>
        </p:txBody>
      </p:sp>
      <p:sp>
        <p:nvSpPr>
          <p:cNvPr id="4" name="Rectangle 4"/>
          <p:cNvSpPr>
            <a:spLocks noGrp="1" noRot="1" noChangeAspect="1"/>
          </p:cNvSpPr>
          <p:nvPr>
            <p:ph type="sldImg" idx="2"/>
          </p:nvPr>
        </p:nvSpPr>
        <p:spPr>
          <a:xfrm>
            <a:off x="1200150" y="692150"/>
            <a:ext cx="4611688" cy="3457575"/>
          </a:xfrm>
          <a:prstGeom prst="rect">
            <a:avLst/>
          </a:prstGeom>
          <a:noFill/>
          <a:ln w="12700">
            <a:solidFill>
              <a:prstClr val="black"/>
            </a:solidFill>
          </a:ln>
        </p:spPr>
        <p:txBody>
          <a:bodyPr vert="horz" lIns="91569" tIns="45785" rIns="91569" bIns="45785" anchor="ctr"/>
          <a:lstStyle>
            <a:extLst/>
          </a:lstStyle>
          <a:p>
            <a:endParaRPr lang="en-US"/>
          </a:p>
        </p:txBody>
      </p:sp>
      <p:sp>
        <p:nvSpPr>
          <p:cNvPr id="5" name="Rectangle 5"/>
          <p:cNvSpPr>
            <a:spLocks noGrp="1"/>
          </p:cNvSpPr>
          <p:nvPr>
            <p:ph type="body" sz="quarter" idx="3"/>
          </p:nvPr>
        </p:nvSpPr>
        <p:spPr>
          <a:xfrm>
            <a:off x="701041" y="4381112"/>
            <a:ext cx="5608320" cy="4150519"/>
          </a:xfrm>
          <a:prstGeom prst="rect">
            <a:avLst/>
          </a:prstGeom>
        </p:spPr>
        <p:txBody>
          <a:bodyPr vert="horz" lIns="91569" tIns="45785" rIns="91569" bIns="45785">
            <a:normAutofit/>
          </a:bodyPr>
          <a:lstStyle>
            <a:extLst/>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p:cNvSpPr>
          <p:nvPr>
            <p:ph type="ftr" sz="quarter" idx="4"/>
          </p:nvPr>
        </p:nvSpPr>
        <p:spPr>
          <a:xfrm>
            <a:off x="1" y="8760615"/>
            <a:ext cx="3037840" cy="461169"/>
          </a:xfrm>
          <a:prstGeom prst="rect">
            <a:avLst/>
          </a:prstGeom>
        </p:spPr>
        <p:txBody>
          <a:bodyPr vert="horz" lIns="91569" tIns="45785" rIns="91569" bIns="45785"/>
          <a:lstStyle>
            <a:extLst/>
          </a:lstStyle>
          <a:p>
            <a:r>
              <a:rPr lang="en-US" smtClean="0"/>
              <a:t>Borrador sujeto a discución</a:t>
            </a:r>
            <a:endParaRPr lang="en-US"/>
          </a:p>
        </p:txBody>
      </p:sp>
      <p:sp>
        <p:nvSpPr>
          <p:cNvPr id="7" name="Rectangle 7"/>
          <p:cNvSpPr>
            <a:spLocks noGrp="1"/>
          </p:cNvSpPr>
          <p:nvPr>
            <p:ph type="sldNum" sz="quarter" idx="5"/>
          </p:nvPr>
        </p:nvSpPr>
        <p:spPr>
          <a:xfrm>
            <a:off x="3970940" y="8760615"/>
            <a:ext cx="3037840" cy="461169"/>
          </a:xfrm>
          <a:prstGeom prst="rect">
            <a:avLst/>
          </a:prstGeom>
        </p:spPr>
        <p:txBody>
          <a:bodyPr vert="horz" lIns="91569" tIns="45785" rIns="91569" bIns="45785"/>
          <a:lstStyle>
            <a:extLst/>
          </a:lstStyle>
          <a:p>
            <a:fld id="{B3A019F3-8596-4028-9847-CBD3A185B07A}" type="slidenum">
              <a:rPr lang="en-US" smtClean="0"/>
              <a:pPr/>
              <a:t>‹Nº›</a:t>
            </a:fld>
            <a:endParaRPr lang="en-US"/>
          </a:p>
        </p:txBody>
      </p:sp>
    </p:spTree>
    <p:extLst>
      <p:ext uri="{BB962C8B-B14F-4D97-AF65-F5344CB8AC3E}">
        <p14:creationId xmlns:p14="http://schemas.microsoft.com/office/powerpoint/2010/main" val="79952702"/>
      </p:ext>
    </p:extLst>
  </p:cSld>
  <p:clrMap bg1="lt1" tx1="dk1" bg2="lt2" tx2="dk2" accent1="accent1" accent2="accent2" accent3="accent3" accent4="accent4" accent5="accent5" accent6="accent6" hlink="hlink" folHlink="folHlink"/>
  <p:hf sldNum="0" hdr="0" dt="0"/>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dirty="0"/>
          </a:p>
        </p:txBody>
      </p:sp>
      <p:sp>
        <p:nvSpPr>
          <p:cNvPr id="4" name="3 Marcador de pie de página"/>
          <p:cNvSpPr>
            <a:spLocks noGrp="1"/>
          </p:cNvSpPr>
          <p:nvPr>
            <p:ph type="ftr" sz="quarter" idx="10"/>
          </p:nvPr>
        </p:nvSpPr>
        <p:spPr/>
        <p:txBody>
          <a:bodyPr/>
          <a:lstStyle/>
          <a:p>
            <a:r>
              <a:rPr lang="en-US" smtClean="0"/>
              <a:t>Borrador sujeto a discución</a:t>
            </a:r>
            <a:endParaRPr lang="en-US"/>
          </a:p>
        </p:txBody>
      </p:sp>
    </p:spTree>
    <p:extLst>
      <p:ext uri="{BB962C8B-B14F-4D97-AF65-F5344CB8AC3E}">
        <p14:creationId xmlns:p14="http://schemas.microsoft.com/office/powerpoint/2010/main" val="7068698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pie de página 3"/>
          <p:cNvSpPr>
            <a:spLocks noGrp="1"/>
          </p:cNvSpPr>
          <p:nvPr>
            <p:ph type="ftr" sz="quarter" idx="10"/>
          </p:nvPr>
        </p:nvSpPr>
        <p:spPr/>
        <p:txBody>
          <a:bodyPr/>
          <a:lstStyle/>
          <a:p>
            <a:r>
              <a:rPr lang="en-US" smtClean="0"/>
              <a:t>Borrador sujeto a discución</a:t>
            </a:r>
            <a:endParaRPr lang="en-US"/>
          </a:p>
        </p:txBody>
      </p:sp>
    </p:spTree>
    <p:extLst>
      <p:ext uri="{BB962C8B-B14F-4D97-AF65-F5344CB8AC3E}">
        <p14:creationId xmlns:p14="http://schemas.microsoft.com/office/powerpoint/2010/main" val="4071710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pie de página 3"/>
          <p:cNvSpPr>
            <a:spLocks noGrp="1"/>
          </p:cNvSpPr>
          <p:nvPr>
            <p:ph type="ftr" sz="quarter" idx="10"/>
          </p:nvPr>
        </p:nvSpPr>
        <p:spPr/>
        <p:txBody>
          <a:bodyPr/>
          <a:lstStyle/>
          <a:p>
            <a:r>
              <a:rPr lang="en-US" smtClean="0"/>
              <a:t>Borrador sujeto a discución</a:t>
            </a:r>
            <a:endParaRPr lang="en-US"/>
          </a:p>
        </p:txBody>
      </p:sp>
    </p:spTree>
    <p:extLst>
      <p:ext uri="{BB962C8B-B14F-4D97-AF65-F5344CB8AC3E}">
        <p14:creationId xmlns:p14="http://schemas.microsoft.com/office/powerpoint/2010/main" val="3482564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pie de página 3"/>
          <p:cNvSpPr>
            <a:spLocks noGrp="1"/>
          </p:cNvSpPr>
          <p:nvPr>
            <p:ph type="ftr" sz="quarter" idx="10"/>
          </p:nvPr>
        </p:nvSpPr>
        <p:spPr/>
        <p:txBody>
          <a:bodyPr/>
          <a:lstStyle/>
          <a:p>
            <a:r>
              <a:rPr lang="en-US" smtClean="0"/>
              <a:t>Borrador sujeto a discución</a:t>
            </a:r>
            <a:endParaRPr lang="en-US"/>
          </a:p>
        </p:txBody>
      </p:sp>
    </p:spTree>
    <p:extLst>
      <p:ext uri="{BB962C8B-B14F-4D97-AF65-F5344CB8AC3E}">
        <p14:creationId xmlns:p14="http://schemas.microsoft.com/office/powerpoint/2010/main" val="35026117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3 Marcador de número de diapositiva"/>
          <p:cNvSpPr>
            <a:spLocks noGrp="1"/>
          </p:cNvSpPr>
          <p:nvPr>
            <p:ph type="sldNum" sz="quarter" idx="10"/>
          </p:nvPr>
        </p:nvSpPr>
        <p:spPr/>
        <p:txBody>
          <a:bodyPr/>
          <a:lstStyle/>
          <a:p>
            <a:fld id="{B3A019F3-8596-4028-9847-CBD3A185B07A}" type="slidenum">
              <a:rPr lang="en-US" smtClean="0"/>
              <a:pPr/>
              <a:t>10</a:t>
            </a:fld>
            <a:endParaRPr lang="en-US"/>
          </a:p>
        </p:txBody>
      </p:sp>
      <p:sp>
        <p:nvSpPr>
          <p:cNvPr id="5" name="4 Marcador de pie de página"/>
          <p:cNvSpPr>
            <a:spLocks noGrp="1"/>
          </p:cNvSpPr>
          <p:nvPr>
            <p:ph type="ftr" sz="quarter" idx="11"/>
          </p:nvPr>
        </p:nvSpPr>
        <p:spPr/>
        <p:txBody>
          <a:bodyPr/>
          <a:lstStyle/>
          <a:p>
            <a:r>
              <a:rPr lang="en-US" smtClean="0"/>
              <a:t>Borrador sujeto a discución</a:t>
            </a:r>
            <a:endParaRPr lang="en-US"/>
          </a:p>
        </p:txBody>
      </p:sp>
    </p:spTree>
    <p:extLst>
      <p:ext uri="{BB962C8B-B14F-4D97-AF65-F5344CB8AC3E}">
        <p14:creationId xmlns:p14="http://schemas.microsoft.com/office/powerpoint/2010/main" val="2244285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pie de página 3"/>
          <p:cNvSpPr>
            <a:spLocks noGrp="1"/>
          </p:cNvSpPr>
          <p:nvPr>
            <p:ph type="ftr" sz="quarter" idx="10"/>
          </p:nvPr>
        </p:nvSpPr>
        <p:spPr/>
        <p:txBody>
          <a:bodyPr/>
          <a:lstStyle/>
          <a:p>
            <a:r>
              <a:rPr lang="en-US" smtClean="0"/>
              <a:t>Borrador sujeto a discución</a:t>
            </a:r>
            <a:endParaRPr lang="en-US"/>
          </a:p>
        </p:txBody>
      </p:sp>
    </p:spTree>
    <p:extLst>
      <p:ext uri="{BB962C8B-B14F-4D97-AF65-F5344CB8AC3E}">
        <p14:creationId xmlns:p14="http://schemas.microsoft.com/office/powerpoint/2010/main" val="6912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3 Marcador de número de diapositiva"/>
          <p:cNvSpPr>
            <a:spLocks noGrp="1"/>
          </p:cNvSpPr>
          <p:nvPr>
            <p:ph type="sldNum" sz="quarter" idx="10"/>
          </p:nvPr>
        </p:nvSpPr>
        <p:spPr/>
        <p:txBody>
          <a:bodyPr/>
          <a:lstStyle/>
          <a:p>
            <a:fld id="{B3A019F3-8596-4028-9847-CBD3A185B07A}" type="slidenum">
              <a:rPr lang="en-US" smtClean="0"/>
              <a:pPr/>
              <a:t>19</a:t>
            </a:fld>
            <a:endParaRPr lang="en-US"/>
          </a:p>
        </p:txBody>
      </p:sp>
      <p:sp>
        <p:nvSpPr>
          <p:cNvPr id="5" name="4 Marcador de pie de página"/>
          <p:cNvSpPr>
            <a:spLocks noGrp="1"/>
          </p:cNvSpPr>
          <p:nvPr>
            <p:ph type="ftr" sz="quarter" idx="11"/>
          </p:nvPr>
        </p:nvSpPr>
        <p:spPr/>
        <p:txBody>
          <a:bodyPr/>
          <a:lstStyle/>
          <a:p>
            <a:r>
              <a:rPr lang="en-US" smtClean="0"/>
              <a:t>Borrador sujeto a discución</a:t>
            </a:r>
            <a:endParaRPr lang="en-US"/>
          </a:p>
        </p:txBody>
      </p:sp>
    </p:spTree>
    <p:extLst>
      <p:ext uri="{BB962C8B-B14F-4D97-AF65-F5344CB8AC3E}">
        <p14:creationId xmlns:p14="http://schemas.microsoft.com/office/powerpoint/2010/main" val="1364198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3 Marcador de número de diapositiva"/>
          <p:cNvSpPr>
            <a:spLocks noGrp="1"/>
          </p:cNvSpPr>
          <p:nvPr>
            <p:ph type="sldNum" sz="quarter" idx="10"/>
          </p:nvPr>
        </p:nvSpPr>
        <p:spPr/>
        <p:txBody>
          <a:bodyPr/>
          <a:lstStyle/>
          <a:p>
            <a:fld id="{B3A019F3-8596-4028-9847-CBD3A185B07A}" type="slidenum">
              <a:rPr lang="en-US" smtClean="0"/>
              <a:pPr/>
              <a:t>22</a:t>
            </a:fld>
            <a:endParaRPr lang="en-US"/>
          </a:p>
        </p:txBody>
      </p:sp>
      <p:sp>
        <p:nvSpPr>
          <p:cNvPr id="5" name="4 Marcador de pie de página"/>
          <p:cNvSpPr>
            <a:spLocks noGrp="1"/>
          </p:cNvSpPr>
          <p:nvPr>
            <p:ph type="ftr" sz="quarter" idx="11"/>
          </p:nvPr>
        </p:nvSpPr>
        <p:spPr/>
        <p:txBody>
          <a:bodyPr/>
          <a:lstStyle/>
          <a:p>
            <a:r>
              <a:rPr lang="en-US" smtClean="0"/>
              <a:t>Borrador sujeto a discución</a:t>
            </a:r>
            <a:endParaRPr lang="en-US"/>
          </a:p>
        </p:txBody>
      </p:sp>
    </p:spTree>
    <p:extLst>
      <p:ext uri="{BB962C8B-B14F-4D97-AF65-F5344CB8AC3E}">
        <p14:creationId xmlns:p14="http://schemas.microsoft.com/office/powerpoint/2010/main" val="131868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pie de página 3"/>
          <p:cNvSpPr>
            <a:spLocks noGrp="1"/>
          </p:cNvSpPr>
          <p:nvPr>
            <p:ph type="ftr" sz="quarter" idx="10"/>
          </p:nvPr>
        </p:nvSpPr>
        <p:spPr/>
        <p:txBody>
          <a:bodyPr/>
          <a:lstStyle/>
          <a:p>
            <a:r>
              <a:rPr lang="en-US" smtClean="0"/>
              <a:t>Borrador sujeto a discución</a:t>
            </a:r>
            <a:endParaRPr lang="en-US"/>
          </a:p>
        </p:txBody>
      </p:sp>
    </p:spTree>
    <p:extLst>
      <p:ext uri="{BB962C8B-B14F-4D97-AF65-F5344CB8AC3E}">
        <p14:creationId xmlns:p14="http://schemas.microsoft.com/office/powerpoint/2010/main" val="3294258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3 Marcador de número de diapositiva"/>
          <p:cNvSpPr>
            <a:spLocks noGrp="1"/>
          </p:cNvSpPr>
          <p:nvPr>
            <p:ph type="sldNum" sz="quarter" idx="10"/>
          </p:nvPr>
        </p:nvSpPr>
        <p:spPr/>
        <p:txBody>
          <a:bodyPr/>
          <a:lstStyle/>
          <a:p>
            <a:fld id="{B3A019F3-8596-4028-9847-CBD3A185B07A}" type="slidenum">
              <a:rPr lang="en-US" smtClean="0"/>
              <a:pPr/>
              <a:t>30</a:t>
            </a:fld>
            <a:endParaRPr lang="en-US"/>
          </a:p>
        </p:txBody>
      </p:sp>
      <p:sp>
        <p:nvSpPr>
          <p:cNvPr id="5" name="4 Marcador de pie de página"/>
          <p:cNvSpPr>
            <a:spLocks noGrp="1"/>
          </p:cNvSpPr>
          <p:nvPr>
            <p:ph type="ftr" sz="quarter" idx="11"/>
          </p:nvPr>
        </p:nvSpPr>
        <p:spPr/>
        <p:txBody>
          <a:bodyPr/>
          <a:lstStyle/>
          <a:p>
            <a:r>
              <a:rPr lang="en-US" smtClean="0"/>
              <a:t>Borrador sujeto a discución</a:t>
            </a:r>
            <a:endParaRPr lang="en-US"/>
          </a:p>
        </p:txBody>
      </p:sp>
    </p:spTree>
    <p:extLst>
      <p:ext uri="{BB962C8B-B14F-4D97-AF65-F5344CB8AC3E}">
        <p14:creationId xmlns:p14="http://schemas.microsoft.com/office/powerpoint/2010/main" val="1168756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p:sp>
      <p:sp>
        <p:nvSpPr>
          <p:cNvPr id="3" name="Rectangle 3"/>
          <p:cNvSpPr>
            <a:spLocks noGrp="1"/>
          </p:cNvSpPr>
          <p:nvPr>
            <p:ph type="body" idx="1"/>
          </p:nvPr>
        </p:nvSpPr>
        <p:spPr/>
        <p:txBody>
          <a:bodyPr/>
          <a:lstStyle>
            <a:extLst/>
          </a:lstStyle>
          <a:p>
            <a:endParaRPr lang="en-US" dirty="0"/>
          </a:p>
        </p:txBody>
      </p:sp>
      <p:sp>
        <p:nvSpPr>
          <p:cNvPr id="4" name="3 Marcador de número de diapositiva"/>
          <p:cNvSpPr>
            <a:spLocks noGrp="1"/>
          </p:cNvSpPr>
          <p:nvPr>
            <p:ph type="sldNum" sz="quarter" idx="10"/>
          </p:nvPr>
        </p:nvSpPr>
        <p:spPr/>
        <p:txBody>
          <a:bodyPr/>
          <a:lstStyle/>
          <a:p>
            <a:fld id="{B3A019F3-8596-4028-9847-CBD3A185B07A}" type="slidenum">
              <a:rPr lang="en-US" smtClean="0"/>
              <a:pPr/>
              <a:t>34</a:t>
            </a:fld>
            <a:endParaRPr lang="en-US"/>
          </a:p>
        </p:txBody>
      </p:sp>
      <p:sp>
        <p:nvSpPr>
          <p:cNvPr id="5" name="4 Marcador de pie de página"/>
          <p:cNvSpPr>
            <a:spLocks noGrp="1"/>
          </p:cNvSpPr>
          <p:nvPr>
            <p:ph type="ftr" sz="quarter" idx="11"/>
          </p:nvPr>
        </p:nvSpPr>
        <p:spPr/>
        <p:txBody>
          <a:bodyPr/>
          <a:lstStyle/>
          <a:p>
            <a:r>
              <a:rPr lang="en-US" smtClean="0"/>
              <a:t>Borrador sujeto a discución</a:t>
            </a:r>
            <a:endParaRPr lang="en-US"/>
          </a:p>
        </p:txBody>
      </p:sp>
    </p:spTree>
    <p:extLst>
      <p:ext uri="{BB962C8B-B14F-4D97-AF65-F5344CB8AC3E}">
        <p14:creationId xmlns:p14="http://schemas.microsoft.com/office/powerpoint/2010/main" val="1825527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pie de página 3"/>
          <p:cNvSpPr>
            <a:spLocks noGrp="1"/>
          </p:cNvSpPr>
          <p:nvPr>
            <p:ph type="ftr" sz="quarter" idx="10"/>
          </p:nvPr>
        </p:nvSpPr>
        <p:spPr/>
        <p:txBody>
          <a:bodyPr/>
          <a:lstStyle/>
          <a:p>
            <a:r>
              <a:rPr lang="en-US" smtClean="0"/>
              <a:t>Borrador sujeto a discución</a:t>
            </a:r>
            <a:endParaRPr lang="en-US"/>
          </a:p>
        </p:txBody>
      </p:sp>
    </p:spTree>
    <p:extLst>
      <p:ext uri="{BB962C8B-B14F-4D97-AF65-F5344CB8AC3E}">
        <p14:creationId xmlns:p14="http://schemas.microsoft.com/office/powerpoint/2010/main" val="101509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p:spTree>
      <p:nvGrpSpPr>
        <p:cNvPr id="1" name=""/>
        <p:cNvGrpSpPr/>
        <p:nvPr/>
      </p:nvGrpSpPr>
      <p:grpSpPr>
        <a:xfrm>
          <a:off x="0" y="0"/>
          <a:ext cx="0" cy="0"/>
          <a:chOff x="0" y="0"/>
          <a:chExt cx="0" cy="0"/>
        </a:xfrm>
      </p:grpSpPr>
      <p:sp>
        <p:nvSpPr>
          <p:cNvPr id="9" name="Rectangle 10"/>
          <p:cNvSpPr/>
          <p:nvPr userDrawn="1"/>
        </p:nvSpPr>
        <p:spPr>
          <a:xfrm>
            <a:off x="0" y="3505200"/>
            <a:ext cx="9144000" cy="1143000"/>
          </a:xfrm>
          <a:prstGeom prst="rect">
            <a:avLst/>
          </a:prstGeom>
          <a:solidFill>
            <a:schemeClr val="accent6">
              <a:shade val="75000"/>
            </a:schemeClr>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 name="Rectangle 2"/>
          <p:cNvSpPr>
            <a:spLocks noGrp="1"/>
          </p:cNvSpPr>
          <p:nvPr>
            <p:ph type="ctrTitle"/>
          </p:nvPr>
        </p:nvSpPr>
        <p:spPr>
          <a:xfrm>
            <a:off x="228600" y="4114800"/>
            <a:ext cx="7239000" cy="533400"/>
          </a:xfrm>
          <a:noFill/>
        </p:spPr>
        <p:txBody>
          <a:bodyPr vert="horz"/>
          <a:lstStyle>
            <a:lvl1pPr algn="l" eaLnBrk="1" latinLnBrk="0" hangingPunct="1">
              <a:defRPr kumimoji="0" sz="2000" b="0" cap="all" spc="150" baseline="0">
                <a:solidFill>
                  <a:schemeClr val="bg1"/>
                </a:solidFill>
              </a:defRPr>
            </a:lvl1pPr>
            <a:extLst/>
          </a:lstStyle>
          <a:p>
            <a:pPr eaLnBrk="1" latinLnBrk="1" hangingPunct="1"/>
            <a:r>
              <a:rPr lang="es-ES" smtClean="0"/>
              <a:t>Haga clic para modificar el estilo de título del patrón</a:t>
            </a:r>
            <a:endParaRPr/>
          </a:p>
        </p:txBody>
      </p:sp>
      <p:sp>
        <p:nvSpPr>
          <p:cNvPr id="3" name="Rectangle 3"/>
          <p:cNvSpPr>
            <a:spLocks noGrp="1"/>
          </p:cNvSpPr>
          <p:nvPr>
            <p:ph type="subTitle" idx="1" hasCustomPrompt="1"/>
          </p:nvPr>
        </p:nvSpPr>
        <p:spPr>
          <a:xfrm>
            <a:off x="228600" y="4706112"/>
            <a:ext cx="6934200" cy="228600"/>
          </a:xfrm>
          <a:solidFill>
            <a:schemeClr val="bg1"/>
          </a:solidFill>
        </p:spPr>
        <p:txBody>
          <a:bodyPr/>
          <a:lstStyle>
            <a:lvl1pPr marL="0" indent="0" algn="l" eaLnBrk="1" latinLnBrk="0" hangingPunct="1">
              <a:buNone/>
              <a:defRPr kumimoji="0" sz="1100" b="1">
                <a:solidFill>
                  <a:schemeClr val="accent4">
                    <a:shade val="50000"/>
                  </a:schemeClr>
                </a:solidFill>
              </a:defRPr>
            </a:lvl1pPr>
            <a:lvl2pPr marL="457200" indent="0" algn="ctr" eaLnBrk="1" latinLnBrk="0" hangingPunct="1">
              <a:buNone/>
            </a:lvl2pPr>
            <a:lvl3pPr marL="914400" indent="0" algn="ctr" eaLnBrk="1" latinLnBrk="0" hangingPunct="1">
              <a:buNone/>
            </a:lvl3pPr>
            <a:lvl4pPr marL="1371600" indent="0" algn="ctr" eaLnBrk="1" latinLnBrk="0" hangingPunct="1">
              <a:buNone/>
            </a:lvl4pPr>
            <a:lvl5pPr marL="1828800" indent="0" algn="ctr" eaLnBrk="1" latinLnBrk="0" hangingPunct="1">
              <a:buNone/>
            </a:lvl5pPr>
            <a:lvl6pPr marL="2286000" indent="0" algn="ctr" eaLnBrk="1" latinLnBrk="0" hangingPunct="1">
              <a:buNone/>
            </a:lvl6pPr>
            <a:lvl7pPr marL="2743200" indent="0" algn="ctr" eaLnBrk="1" latinLnBrk="0" hangingPunct="1">
              <a:buNone/>
            </a:lvl7pPr>
            <a:lvl8pPr marL="3200400" indent="0" algn="ctr" eaLnBrk="1" latinLnBrk="0" hangingPunct="1">
              <a:buNone/>
            </a:lvl8pPr>
            <a:lvl9pPr marL="3657600" indent="0" algn="ctr" eaLnBrk="1" latinLnBrk="0" hangingPunct="1">
              <a:buNone/>
            </a:lvl9pPr>
            <a:extLst/>
          </a:lstStyle>
          <a:p>
            <a:r>
              <a:rPr kumimoji="0" lang="en-US" dirty="0" smtClean="0"/>
              <a:t>Click to add author information</a:t>
            </a:r>
            <a:endParaRPr kumimoji="0" lang="en-US" dirty="0"/>
          </a:p>
        </p:txBody>
      </p:sp>
      <p:sp>
        <p:nvSpPr>
          <p:cNvPr id="15" name="Rectangle 15"/>
          <p:cNvSpPr>
            <a:spLocks noGrp="1"/>
          </p:cNvSpPr>
          <p:nvPr>
            <p:ph type="sldNum" sz="quarter" idx="11"/>
          </p:nvPr>
        </p:nvSpPr>
        <p:spPr>
          <a:xfrm>
            <a:off x="1676400" y="6477000"/>
            <a:ext cx="1021080" cy="304800"/>
          </a:xfrm>
        </p:spPr>
        <p:txBody>
          <a:bodyPr anchor="ctr"/>
          <a:lstStyle>
            <a:extLst/>
          </a:lstStyle>
          <a:p>
            <a:pPr algn="r"/>
            <a:fld id="{256D3EEF-DE4E-429D-8EC4-DDC531AFF587}" type="slidenum">
              <a:rPr kumimoji="0" lang="en-US" sz="1000" smtClean="0"/>
              <a:pPr algn="r"/>
              <a:t>‹Nº›</a:t>
            </a:fld>
            <a:endParaRPr kumimoji="0" lang="en-US" dirty="0"/>
          </a:p>
        </p:txBody>
      </p:sp>
      <p:sp>
        <p:nvSpPr>
          <p:cNvPr id="10" name="Date Placeholder 9"/>
          <p:cNvSpPr>
            <a:spLocks noGrp="1"/>
          </p:cNvSpPr>
          <p:nvPr>
            <p:ph type="dt" sz="half" idx="10"/>
          </p:nvPr>
        </p:nvSpPr>
        <p:spPr>
          <a:xfrm>
            <a:off x="228600" y="6477000"/>
            <a:ext cx="1600200" cy="304800"/>
          </a:xfrm>
        </p:spPr>
        <p:txBody>
          <a:bodyPr anchor="ctr"/>
          <a:lstStyle>
            <a:lvl1pPr algn="l" eaLnBrk="1" latinLnBrk="0" hangingPunct="1">
              <a:defRPr kumimoji="0">
                <a:solidFill>
                  <a:srgbClr val="A0A0A0"/>
                </a:solidFill>
              </a:defRPr>
            </a:lvl1pPr>
            <a:extLst/>
          </a:lstStyle>
          <a:p>
            <a:fld id="{F804C74E-B99E-4EFD-8501-A2F9BBA6E51A}" type="datetime4">
              <a:rPr kumimoji="0" lang="es-CO" smtClean="0"/>
              <a:pPr/>
              <a:t>11 de septiembre de 2017</a:t>
            </a:fld>
            <a:endParaRPr kumimoji="0" lang="en-US" dirty="0"/>
          </a:p>
        </p:txBody>
      </p:sp>
      <p:sp>
        <p:nvSpPr>
          <p:cNvPr id="12" name="Rectangle 11"/>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1 Top, 2 Bottom">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13"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5" name="Rectangle 11"/>
          <p:cNvSpPr>
            <a:spLocks noGrp="1"/>
          </p:cNvSpPr>
          <p:nvPr>
            <p:ph sz="quarter" idx="15"/>
          </p:nvPr>
        </p:nvSpPr>
        <p:spPr>
          <a:xfrm>
            <a:off x="301752" y="609600"/>
            <a:ext cx="8074152"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7"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8" name="Rectangle 11"/>
          <p:cNvSpPr>
            <a:spLocks noGrp="1"/>
          </p:cNvSpPr>
          <p:nvPr>
            <p:ph sz="quarter" idx="17"/>
          </p:nvPr>
        </p:nvSpPr>
        <p:spPr>
          <a:xfrm>
            <a:off x="301752" y="3547872"/>
            <a:ext cx="3965448"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1"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3" name="Rectangle 11"/>
          <p:cNvSpPr>
            <a:spLocks noGrp="1"/>
          </p:cNvSpPr>
          <p:nvPr>
            <p:ph sz="quarter" idx="21"/>
          </p:nvPr>
        </p:nvSpPr>
        <p:spPr>
          <a:xfrm>
            <a:off x="4416552" y="3547872"/>
            <a:ext cx="3965448"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9" name="Rectangle 19"/>
          <p:cNvSpPr>
            <a:spLocks noGrp="1"/>
          </p:cNvSpPr>
          <p:nvPr>
            <p:ph type="dt" sz="half" idx="22"/>
          </p:nvPr>
        </p:nvSpPr>
        <p:spPr/>
        <p:txBody>
          <a:bodyPr/>
          <a:lstStyle>
            <a:extLst/>
          </a:lstStyle>
          <a:p>
            <a:pPr algn="r"/>
            <a:fld id="{29FFE1D5-76F1-4A20-A01D-63D8D8F4254A}" type="datetime4">
              <a:rPr kumimoji="0" lang="es-CO" smtClean="0"/>
              <a:pPr algn="r"/>
              <a:t>11 de septiembre de 2017</a:t>
            </a:fld>
            <a:endParaRPr kumimoji="0" lang="en-US"/>
          </a:p>
        </p:txBody>
      </p:sp>
      <p:sp>
        <p:nvSpPr>
          <p:cNvPr id="20" name="Rectangle 20"/>
          <p:cNvSpPr>
            <a:spLocks noGrp="1"/>
          </p:cNvSpPr>
          <p:nvPr>
            <p:ph type="sldNum" sz="quarter" idx="23"/>
          </p:nvPr>
        </p:nvSpPr>
        <p:spPr/>
        <p:txBody>
          <a:bodyPr/>
          <a:lstStyle>
            <a:extLst/>
          </a:lstStyle>
          <a:p>
            <a:pPr algn="r"/>
            <a:fld id="{256D3EEF-DE4E-429D-8EC4-DDC531AFF587}" type="slidenum">
              <a:rPr kumimoji="0" lang="en-US" sz="1000" smtClean="0"/>
              <a:pPr algn="r"/>
              <a:t>‹Nº›</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16"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7" name="Rectangle 11"/>
          <p:cNvSpPr>
            <a:spLocks noGrp="1"/>
          </p:cNvSpPr>
          <p:nvPr>
            <p:ph sz="quarter" idx="15"/>
          </p:nvPr>
        </p:nvSpPr>
        <p:spPr>
          <a:xfrm>
            <a:off x="304800" y="609600"/>
            <a:ext cx="3962400"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8"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0" name="Rectangle 11"/>
          <p:cNvSpPr>
            <a:spLocks noGrp="1"/>
          </p:cNvSpPr>
          <p:nvPr>
            <p:ph sz="quarter" idx="17"/>
          </p:nvPr>
        </p:nvSpPr>
        <p:spPr>
          <a:xfrm>
            <a:off x="301752" y="3547872"/>
            <a:ext cx="3965448"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1" name="Rectangle 8"/>
          <p:cNvSpPr>
            <a:spLocks noGrp="1"/>
          </p:cNvSpPr>
          <p:nvPr>
            <p:ph type="body" sz="quarter" idx="18"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4" name="Rectangle 11"/>
          <p:cNvSpPr>
            <a:spLocks noGrp="1"/>
          </p:cNvSpPr>
          <p:nvPr>
            <p:ph sz="quarter" idx="19"/>
          </p:nvPr>
        </p:nvSpPr>
        <p:spPr>
          <a:xfrm>
            <a:off x="4419600" y="609600"/>
            <a:ext cx="3962400"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5" name="Rectangle 8"/>
          <p:cNvSpPr>
            <a:spLocks noGrp="1"/>
          </p:cNvSpPr>
          <p:nvPr>
            <p:ph type="body" sz="quarter" idx="20"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6" name="Rectangle 11"/>
          <p:cNvSpPr>
            <a:spLocks noGrp="1"/>
          </p:cNvSpPr>
          <p:nvPr>
            <p:ph sz="quarter" idx="21"/>
          </p:nvPr>
        </p:nvSpPr>
        <p:spPr>
          <a:xfrm>
            <a:off x="4416552" y="3547872"/>
            <a:ext cx="3965448"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3" name="Rectangle 23"/>
          <p:cNvSpPr>
            <a:spLocks noGrp="1"/>
          </p:cNvSpPr>
          <p:nvPr>
            <p:ph type="dt" sz="half" idx="22"/>
          </p:nvPr>
        </p:nvSpPr>
        <p:spPr/>
        <p:txBody>
          <a:bodyPr/>
          <a:lstStyle>
            <a:extLst/>
          </a:lstStyle>
          <a:p>
            <a:pPr algn="r"/>
            <a:fld id="{0888C6F9-03F7-4364-9D08-B875BF25DFC0}" type="datetime4">
              <a:rPr kumimoji="0" lang="es-CO" smtClean="0"/>
              <a:pPr algn="r"/>
              <a:t>11 de septiembre de 2017</a:t>
            </a:fld>
            <a:endParaRPr kumimoji="0" lang="en-US"/>
          </a:p>
        </p:txBody>
      </p:sp>
      <p:sp>
        <p:nvSpPr>
          <p:cNvPr id="27" name="Rectangle 27"/>
          <p:cNvSpPr>
            <a:spLocks noGrp="1"/>
          </p:cNvSpPr>
          <p:nvPr>
            <p:ph type="sldNum" sz="quarter" idx="23"/>
          </p:nvPr>
        </p:nvSpPr>
        <p:spPr/>
        <p:txBody>
          <a:bodyPr/>
          <a:lstStyle>
            <a:extLst/>
          </a:lstStyle>
          <a:p>
            <a:pPr algn="r"/>
            <a:fld id="{256D3EEF-DE4E-429D-8EC4-DDC531AFF587}" type="slidenum">
              <a:rPr kumimoji="0" lang="en-US" sz="1000" smtClean="0"/>
              <a:pPr algn="r"/>
              <a:t>‹Nº›</a:t>
            </a:fld>
            <a:endParaRPr kumimoji="0" lang="en-US"/>
          </a:p>
        </p:txBody>
      </p:sp>
      <p:sp>
        <p:nvSpPr>
          <p:cNvPr id="28" name="Rectangle 28"/>
          <p:cNvSpPr>
            <a:spLocks noGrp="1"/>
          </p:cNvSpPr>
          <p:nvPr>
            <p:ph type="ftr" sz="quarter" idx="24"/>
          </p:nvPr>
        </p:nvSpPr>
        <p:spPr>
          <a:xfrm>
            <a:off x="2743200" y="6400800"/>
            <a:ext cx="3733800" cy="304800"/>
          </a:xfrm>
          <a:prstGeom prst="rect">
            <a:avLst/>
          </a:prstGeom>
        </p:spPr>
        <p:txBody>
          <a:bodyPr/>
          <a:lstStyle>
            <a:extLst/>
          </a:lstStyle>
          <a:p>
            <a:r>
              <a:rPr kumimoji="0" lang="en-US" smtClean="0"/>
              <a:t>Borrador sujeto a discusión</a:t>
            </a:r>
            <a:endParaRPr kumimoji="0"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Up: 1 Left, 3 Right">
    <p:spTree>
      <p:nvGrpSpPr>
        <p:cNvPr id="1" name=""/>
        <p:cNvGrpSpPr/>
        <p:nvPr/>
      </p:nvGrpSpPr>
      <p:grpSpPr>
        <a:xfrm>
          <a:off x="0" y="0"/>
          <a:ext cx="0" cy="0"/>
          <a:chOff x="0" y="0"/>
          <a:chExt cx="0" cy="0"/>
        </a:xfrm>
      </p:grpSpPr>
      <p:sp>
        <p:nvSpPr>
          <p:cNvPr id="4"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10"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8" name="Rectangle 11"/>
          <p:cNvSpPr>
            <a:spLocks noGrp="1"/>
          </p:cNvSpPr>
          <p:nvPr>
            <p:ph sz="quarter" idx="16"/>
          </p:nvPr>
        </p:nvSpPr>
        <p:spPr>
          <a:xfrm>
            <a:off x="4419600" y="609600"/>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9"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0" name="Rectangle 11"/>
          <p:cNvSpPr>
            <a:spLocks noGrp="1"/>
          </p:cNvSpPr>
          <p:nvPr>
            <p:ph sz="quarter" idx="15"/>
          </p:nvPr>
        </p:nvSpPr>
        <p:spPr>
          <a:xfrm>
            <a:off x="304800" y="609600"/>
            <a:ext cx="3962400" cy="5638800"/>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2" name="Rectangle 8"/>
          <p:cNvSpPr>
            <a:spLocks noGrp="1"/>
          </p:cNvSpPr>
          <p:nvPr>
            <p:ph type="body" sz="quarter" idx="17" hasCustomPrompt="1"/>
          </p:nvPr>
        </p:nvSpPr>
        <p:spPr>
          <a:xfrm>
            <a:off x="4416552" y="234086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3" name="Rectangle 11"/>
          <p:cNvSpPr>
            <a:spLocks noGrp="1"/>
          </p:cNvSpPr>
          <p:nvPr>
            <p:ph sz="quarter" idx="18"/>
          </p:nvPr>
        </p:nvSpPr>
        <p:spPr>
          <a:xfrm>
            <a:off x="4416552" y="2569464"/>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4" name="Rectangle 8"/>
          <p:cNvSpPr>
            <a:spLocks noGrp="1"/>
          </p:cNvSpPr>
          <p:nvPr>
            <p:ph type="body" sz="quarter" idx="19" hasCustomPrompt="1"/>
          </p:nvPr>
        </p:nvSpPr>
        <p:spPr>
          <a:xfrm>
            <a:off x="4419600" y="429158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5" name="Rectangle 11"/>
          <p:cNvSpPr>
            <a:spLocks noGrp="1"/>
          </p:cNvSpPr>
          <p:nvPr>
            <p:ph sz="quarter" idx="20"/>
          </p:nvPr>
        </p:nvSpPr>
        <p:spPr>
          <a:xfrm>
            <a:off x="4419600" y="4520184"/>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7" name="Rectangle 17"/>
          <p:cNvSpPr>
            <a:spLocks noGrp="1"/>
          </p:cNvSpPr>
          <p:nvPr>
            <p:ph type="dt" sz="half" idx="21"/>
          </p:nvPr>
        </p:nvSpPr>
        <p:spPr/>
        <p:txBody>
          <a:bodyPr/>
          <a:lstStyle>
            <a:extLst/>
          </a:lstStyle>
          <a:p>
            <a:pPr algn="r"/>
            <a:fld id="{5AC695DF-0441-487A-B940-F202C58EF7CB}" type="datetime4">
              <a:rPr kumimoji="0" lang="es-CO" smtClean="0"/>
              <a:pPr algn="r"/>
              <a:t>11 de septiembre de 2017</a:t>
            </a:fld>
            <a:endParaRPr kumimoji="0" lang="en-US"/>
          </a:p>
        </p:txBody>
      </p:sp>
      <p:sp>
        <p:nvSpPr>
          <p:cNvPr id="18" name="Rectangle 18"/>
          <p:cNvSpPr>
            <a:spLocks noGrp="1"/>
          </p:cNvSpPr>
          <p:nvPr>
            <p:ph type="sldNum" sz="quarter" idx="22"/>
          </p:nvPr>
        </p:nvSpPr>
        <p:spPr/>
        <p:txBody>
          <a:bodyPr/>
          <a:lstStyle>
            <a:extLst/>
          </a:lstStyle>
          <a:p>
            <a:pPr algn="r"/>
            <a:fld id="{256D3EEF-DE4E-429D-8EC4-DDC531AFF587}" type="slidenum">
              <a:rPr kumimoji="0" lang="en-US" sz="1000" smtClean="0"/>
              <a:pPr algn="r"/>
              <a:t>‹Nº›</a:t>
            </a:fld>
            <a:endParaRPr kumimoji="0" lang="en-US"/>
          </a:p>
        </p:txBody>
      </p:sp>
      <p:sp>
        <p:nvSpPr>
          <p:cNvPr id="21" name="Rectangle 21"/>
          <p:cNvSpPr>
            <a:spLocks noGrp="1"/>
          </p:cNvSpPr>
          <p:nvPr>
            <p:ph type="ftr" sz="quarter" idx="23"/>
          </p:nvPr>
        </p:nvSpPr>
        <p:spPr>
          <a:xfrm>
            <a:off x="2743200" y="6400800"/>
            <a:ext cx="3733800" cy="304800"/>
          </a:xfrm>
          <a:prstGeom prst="rect">
            <a:avLst/>
          </a:prstGeom>
        </p:spPr>
        <p:txBody>
          <a:bodyPr/>
          <a:lstStyle>
            <a:extLst/>
          </a:lstStyle>
          <a:p>
            <a:r>
              <a:rPr kumimoji="0" lang="en-US" smtClean="0"/>
              <a:t>Borrador sujeto a discusión</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Up: 3 Left, 1 Righ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18" name="Rectangle 8"/>
          <p:cNvSpPr>
            <a:spLocks noGrp="1"/>
          </p:cNvSpPr>
          <p:nvPr>
            <p:ph type="body" sz="quarter" idx="13" hasCustomPrompt="1"/>
          </p:nvPr>
        </p:nvSpPr>
        <p:spPr>
          <a:xfrm>
            <a:off x="4416552"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1" name="Rectangle 11"/>
          <p:cNvSpPr>
            <a:spLocks noGrp="1"/>
          </p:cNvSpPr>
          <p:nvPr>
            <p:ph sz="quarter" idx="15"/>
          </p:nvPr>
        </p:nvSpPr>
        <p:spPr>
          <a:xfrm>
            <a:off x="4416552" y="609600"/>
            <a:ext cx="3962400" cy="5638800"/>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9" name="Rectangle 8"/>
          <p:cNvSpPr>
            <a:spLocks noGrp="1"/>
          </p:cNvSpPr>
          <p:nvPr>
            <p:ph type="body" sz="quarter" idx="14" hasCustomPrompt="1"/>
          </p:nvPr>
        </p:nvSpPr>
        <p:spPr>
          <a:xfrm>
            <a:off x="3048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0" name="Rectangle 11"/>
          <p:cNvSpPr>
            <a:spLocks noGrp="1"/>
          </p:cNvSpPr>
          <p:nvPr>
            <p:ph sz="quarter" idx="16"/>
          </p:nvPr>
        </p:nvSpPr>
        <p:spPr>
          <a:xfrm>
            <a:off x="304800" y="609600"/>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3" name="Rectangle 8"/>
          <p:cNvSpPr>
            <a:spLocks noGrp="1"/>
          </p:cNvSpPr>
          <p:nvPr>
            <p:ph type="body" sz="quarter" idx="17" hasCustomPrompt="1"/>
          </p:nvPr>
        </p:nvSpPr>
        <p:spPr>
          <a:xfrm>
            <a:off x="301752" y="234086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4" name="Rectangle 11"/>
          <p:cNvSpPr>
            <a:spLocks noGrp="1"/>
          </p:cNvSpPr>
          <p:nvPr>
            <p:ph sz="quarter" idx="18"/>
          </p:nvPr>
        </p:nvSpPr>
        <p:spPr>
          <a:xfrm>
            <a:off x="301752" y="2569464"/>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5" name="Rectangle 8"/>
          <p:cNvSpPr>
            <a:spLocks noGrp="1"/>
          </p:cNvSpPr>
          <p:nvPr>
            <p:ph type="body" sz="quarter" idx="19" hasCustomPrompt="1"/>
          </p:nvPr>
        </p:nvSpPr>
        <p:spPr>
          <a:xfrm>
            <a:off x="304800" y="429158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6" name="Rectangle 11"/>
          <p:cNvSpPr>
            <a:spLocks noGrp="1"/>
          </p:cNvSpPr>
          <p:nvPr>
            <p:ph sz="quarter" idx="20"/>
          </p:nvPr>
        </p:nvSpPr>
        <p:spPr>
          <a:xfrm>
            <a:off x="304800" y="4520184"/>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7" name="Rectangle 17"/>
          <p:cNvSpPr>
            <a:spLocks noGrp="1"/>
          </p:cNvSpPr>
          <p:nvPr>
            <p:ph type="dt" sz="half" idx="21"/>
          </p:nvPr>
        </p:nvSpPr>
        <p:spPr/>
        <p:txBody>
          <a:bodyPr/>
          <a:lstStyle>
            <a:extLst/>
          </a:lstStyle>
          <a:p>
            <a:pPr algn="r"/>
            <a:fld id="{8523FED0-1FA9-4415-9E24-0143AF6A62F1}" type="datetime4">
              <a:rPr kumimoji="0" lang="es-CO" smtClean="0"/>
              <a:pPr algn="r"/>
              <a:t>11 de septiembre de 2017</a:t>
            </a:fld>
            <a:endParaRPr kumimoji="0" lang="en-US" dirty="0"/>
          </a:p>
        </p:txBody>
      </p:sp>
      <p:sp>
        <p:nvSpPr>
          <p:cNvPr id="19" name="Rectangle 19"/>
          <p:cNvSpPr>
            <a:spLocks noGrp="1"/>
          </p:cNvSpPr>
          <p:nvPr>
            <p:ph type="sldNum" sz="quarter" idx="22"/>
          </p:nvPr>
        </p:nvSpPr>
        <p:spPr/>
        <p:txBody>
          <a:bodyPr/>
          <a:lstStyle>
            <a:extLst/>
          </a:lstStyle>
          <a:p>
            <a:pPr algn="r"/>
            <a:fld id="{256D3EEF-DE4E-429D-8EC4-DDC531AFF587}" type="slidenum">
              <a:rPr kumimoji="0" lang="en-US" sz="1000" smtClean="0"/>
              <a:pPr algn="r"/>
              <a:t>‹Nº›</a:t>
            </a:fld>
            <a:endParaRPr kumimoji="0" lang="en-US"/>
          </a:p>
        </p:txBody>
      </p:sp>
      <p:sp>
        <p:nvSpPr>
          <p:cNvPr id="20" name="Rectangle 20"/>
          <p:cNvSpPr>
            <a:spLocks noGrp="1"/>
          </p:cNvSpPr>
          <p:nvPr>
            <p:ph type="ftr" sz="quarter" idx="23"/>
          </p:nvPr>
        </p:nvSpPr>
        <p:spPr>
          <a:xfrm>
            <a:off x="2743200" y="6400800"/>
            <a:ext cx="3733800" cy="304800"/>
          </a:xfrm>
          <a:prstGeom prst="rect">
            <a:avLst/>
          </a:prstGeom>
        </p:spPr>
        <p:txBody>
          <a:bodyPr/>
          <a:lstStyle>
            <a:extLst/>
          </a:lstStyle>
          <a:p>
            <a:r>
              <a:rPr kumimoji="0" lang="en-US" smtClean="0"/>
              <a:t>Borrador sujeto a discusión</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Up: 2 Left, 3 Right">
    <p:spTree>
      <p:nvGrpSpPr>
        <p:cNvPr id="1" name=""/>
        <p:cNvGrpSpPr/>
        <p:nvPr/>
      </p:nvGrpSpPr>
      <p:grpSpPr>
        <a:xfrm>
          <a:off x="0" y="0"/>
          <a:ext cx="0" cy="0"/>
          <a:chOff x="0" y="0"/>
          <a:chExt cx="0" cy="0"/>
        </a:xfrm>
      </p:grpSpPr>
      <p:sp>
        <p:nvSpPr>
          <p:cNvPr id="20"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23"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4" name="Rectangle 11"/>
          <p:cNvSpPr>
            <a:spLocks noGrp="1"/>
          </p:cNvSpPr>
          <p:nvPr>
            <p:ph sz="quarter" idx="15"/>
          </p:nvPr>
        </p:nvSpPr>
        <p:spPr>
          <a:xfrm>
            <a:off x="304800" y="609600"/>
            <a:ext cx="3962400"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6" name="Rectangle 11"/>
          <p:cNvSpPr>
            <a:spLocks noGrp="1"/>
          </p:cNvSpPr>
          <p:nvPr>
            <p:ph sz="quarter" idx="17"/>
          </p:nvPr>
        </p:nvSpPr>
        <p:spPr>
          <a:xfrm>
            <a:off x="301752" y="3547872"/>
            <a:ext cx="3965448"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8" name="Rectangle 8"/>
          <p:cNvSpPr>
            <a:spLocks noGrp="1"/>
          </p:cNvSpPr>
          <p:nvPr>
            <p:ph type="body" sz="quarter" idx="14"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9" name="Rectangle 11"/>
          <p:cNvSpPr>
            <a:spLocks noGrp="1"/>
          </p:cNvSpPr>
          <p:nvPr>
            <p:ph sz="quarter" idx="18"/>
          </p:nvPr>
        </p:nvSpPr>
        <p:spPr>
          <a:xfrm>
            <a:off x="4419600" y="609600"/>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31" name="Rectangle 8"/>
          <p:cNvSpPr>
            <a:spLocks noGrp="1"/>
          </p:cNvSpPr>
          <p:nvPr>
            <p:ph type="body" sz="quarter" idx="19" hasCustomPrompt="1"/>
          </p:nvPr>
        </p:nvSpPr>
        <p:spPr>
          <a:xfrm>
            <a:off x="4416552" y="234086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32" name="Rectangle 11"/>
          <p:cNvSpPr>
            <a:spLocks noGrp="1"/>
          </p:cNvSpPr>
          <p:nvPr>
            <p:ph sz="quarter" idx="20"/>
          </p:nvPr>
        </p:nvSpPr>
        <p:spPr>
          <a:xfrm>
            <a:off x="4416552" y="2569464"/>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33" name="Rectangle 8"/>
          <p:cNvSpPr>
            <a:spLocks noGrp="1"/>
          </p:cNvSpPr>
          <p:nvPr>
            <p:ph type="body" sz="quarter" idx="21" hasCustomPrompt="1"/>
          </p:nvPr>
        </p:nvSpPr>
        <p:spPr>
          <a:xfrm>
            <a:off x="4419600" y="429158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34" name="Rectangle 11"/>
          <p:cNvSpPr>
            <a:spLocks noGrp="1"/>
          </p:cNvSpPr>
          <p:nvPr>
            <p:ph sz="quarter" idx="22"/>
          </p:nvPr>
        </p:nvSpPr>
        <p:spPr>
          <a:xfrm>
            <a:off x="4419600" y="4520184"/>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6" name="Rectangle 16"/>
          <p:cNvSpPr>
            <a:spLocks noGrp="1"/>
          </p:cNvSpPr>
          <p:nvPr>
            <p:ph type="dt" sz="half" idx="23"/>
          </p:nvPr>
        </p:nvSpPr>
        <p:spPr/>
        <p:txBody>
          <a:bodyPr/>
          <a:lstStyle>
            <a:extLst/>
          </a:lstStyle>
          <a:p>
            <a:pPr algn="r"/>
            <a:fld id="{1F17BC3F-0CAF-4EA9-AD8E-BC14679422D9}" type="datetime4">
              <a:rPr kumimoji="0" lang="es-CO" smtClean="0"/>
              <a:pPr algn="r"/>
              <a:t>11 de septiembre de 2017</a:t>
            </a:fld>
            <a:endParaRPr kumimoji="0" lang="en-US"/>
          </a:p>
        </p:txBody>
      </p:sp>
      <p:sp>
        <p:nvSpPr>
          <p:cNvPr id="17" name="Rectangle 17"/>
          <p:cNvSpPr>
            <a:spLocks noGrp="1"/>
          </p:cNvSpPr>
          <p:nvPr>
            <p:ph type="sldNum" sz="quarter" idx="24"/>
          </p:nvPr>
        </p:nvSpPr>
        <p:spPr/>
        <p:txBody>
          <a:bodyPr/>
          <a:lstStyle>
            <a:extLst/>
          </a:lstStyle>
          <a:p>
            <a:pPr algn="r"/>
            <a:fld id="{256D3EEF-DE4E-429D-8EC4-DDC531AFF587}" type="slidenum">
              <a:rPr kumimoji="0" lang="en-US" sz="1000" smtClean="0"/>
              <a:pPr algn="r"/>
              <a:t>‹Nº›</a:t>
            </a:fld>
            <a:endParaRPr kumimoji="0" lang="en-US"/>
          </a:p>
        </p:txBody>
      </p:sp>
      <p:sp>
        <p:nvSpPr>
          <p:cNvPr id="18" name="Rectangle 18"/>
          <p:cNvSpPr>
            <a:spLocks noGrp="1"/>
          </p:cNvSpPr>
          <p:nvPr>
            <p:ph type="ftr" sz="quarter" idx="25"/>
          </p:nvPr>
        </p:nvSpPr>
        <p:spPr>
          <a:xfrm>
            <a:off x="2743200" y="6400800"/>
            <a:ext cx="3733800" cy="304800"/>
          </a:xfrm>
          <a:prstGeom prst="rect">
            <a:avLst/>
          </a:prstGeom>
        </p:spPr>
        <p:txBody>
          <a:bodyPr/>
          <a:lstStyle>
            <a:extLst/>
          </a:lstStyle>
          <a:p>
            <a:r>
              <a:rPr kumimoji="0" lang="en-US" smtClean="0"/>
              <a:t>Borrador sujeto a discusión</a:t>
            </a:r>
            <a:endParaRPr kumimoji="0"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5-Up: 3 Left, 2 Right">
    <p:spTree>
      <p:nvGrpSpPr>
        <p:cNvPr id="1" name=""/>
        <p:cNvGrpSpPr/>
        <p:nvPr/>
      </p:nvGrpSpPr>
      <p:grpSpPr>
        <a:xfrm>
          <a:off x="0" y="0"/>
          <a:ext cx="0" cy="0"/>
          <a:chOff x="0" y="0"/>
          <a:chExt cx="0" cy="0"/>
        </a:xfrm>
      </p:grpSpPr>
      <p:sp>
        <p:nvSpPr>
          <p:cNvPr id="5"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21" name="Rectangle 8"/>
          <p:cNvSpPr>
            <a:spLocks noGrp="1"/>
          </p:cNvSpPr>
          <p:nvPr>
            <p:ph type="body" sz="quarter" idx="14" hasCustomPrompt="1"/>
          </p:nvPr>
        </p:nvSpPr>
        <p:spPr>
          <a:xfrm>
            <a:off x="307848"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2" name="Rectangle 11"/>
          <p:cNvSpPr>
            <a:spLocks noGrp="1"/>
          </p:cNvSpPr>
          <p:nvPr>
            <p:ph sz="quarter" idx="16"/>
          </p:nvPr>
        </p:nvSpPr>
        <p:spPr>
          <a:xfrm>
            <a:off x="307848" y="609600"/>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5" name="Rectangle 8"/>
          <p:cNvSpPr>
            <a:spLocks noGrp="1"/>
          </p:cNvSpPr>
          <p:nvPr>
            <p:ph type="body" sz="quarter" idx="17" hasCustomPrompt="1"/>
          </p:nvPr>
        </p:nvSpPr>
        <p:spPr>
          <a:xfrm>
            <a:off x="304800" y="234086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6" name="Rectangle 11"/>
          <p:cNvSpPr>
            <a:spLocks noGrp="1"/>
          </p:cNvSpPr>
          <p:nvPr>
            <p:ph sz="quarter" idx="18"/>
          </p:nvPr>
        </p:nvSpPr>
        <p:spPr>
          <a:xfrm>
            <a:off x="304800" y="2569464"/>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7" name="Rectangle 8"/>
          <p:cNvSpPr>
            <a:spLocks noGrp="1"/>
          </p:cNvSpPr>
          <p:nvPr>
            <p:ph type="body" sz="quarter" idx="19" hasCustomPrompt="1"/>
          </p:nvPr>
        </p:nvSpPr>
        <p:spPr>
          <a:xfrm>
            <a:off x="307848" y="4291584"/>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8" name="Rectangle 11"/>
          <p:cNvSpPr>
            <a:spLocks noGrp="1"/>
          </p:cNvSpPr>
          <p:nvPr>
            <p:ph sz="quarter" idx="20"/>
          </p:nvPr>
        </p:nvSpPr>
        <p:spPr>
          <a:xfrm>
            <a:off x="307848" y="4520184"/>
            <a:ext cx="3962400" cy="1728216"/>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2" name="Rectangle 8"/>
          <p:cNvSpPr>
            <a:spLocks noGrp="1"/>
          </p:cNvSpPr>
          <p:nvPr>
            <p:ph type="body" sz="quarter" idx="21"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3" name="Rectangle 11"/>
          <p:cNvSpPr>
            <a:spLocks noGrp="1"/>
          </p:cNvSpPr>
          <p:nvPr>
            <p:ph sz="quarter" idx="22"/>
          </p:nvPr>
        </p:nvSpPr>
        <p:spPr>
          <a:xfrm>
            <a:off x="4419600" y="609600"/>
            <a:ext cx="3962400"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5" name="Rectangle 8"/>
          <p:cNvSpPr>
            <a:spLocks noGrp="1"/>
          </p:cNvSpPr>
          <p:nvPr>
            <p:ph type="body" sz="quarter" idx="23"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6" name="Rectangle 11"/>
          <p:cNvSpPr>
            <a:spLocks noGrp="1"/>
          </p:cNvSpPr>
          <p:nvPr>
            <p:ph sz="quarter" idx="24"/>
          </p:nvPr>
        </p:nvSpPr>
        <p:spPr>
          <a:xfrm>
            <a:off x="4416552" y="3547872"/>
            <a:ext cx="3965448"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7" name="Rectangle 17"/>
          <p:cNvSpPr>
            <a:spLocks noGrp="1"/>
          </p:cNvSpPr>
          <p:nvPr>
            <p:ph type="dt" sz="half" idx="25"/>
          </p:nvPr>
        </p:nvSpPr>
        <p:spPr/>
        <p:txBody>
          <a:bodyPr/>
          <a:lstStyle>
            <a:extLst/>
          </a:lstStyle>
          <a:p>
            <a:pPr algn="r"/>
            <a:fld id="{BDCEBA50-4111-4100-95A2-CF12E5063FC6}" type="datetime4">
              <a:rPr kumimoji="0" lang="es-CO" smtClean="0"/>
              <a:pPr algn="r"/>
              <a:t>11 de septiembre de 2017</a:t>
            </a:fld>
            <a:endParaRPr kumimoji="0" lang="en-US"/>
          </a:p>
        </p:txBody>
      </p:sp>
      <p:sp>
        <p:nvSpPr>
          <p:cNvPr id="18" name="Rectangle 18"/>
          <p:cNvSpPr>
            <a:spLocks noGrp="1"/>
          </p:cNvSpPr>
          <p:nvPr>
            <p:ph type="sldNum" sz="quarter" idx="26"/>
          </p:nvPr>
        </p:nvSpPr>
        <p:spPr/>
        <p:txBody>
          <a:bodyPr/>
          <a:lstStyle>
            <a:extLst/>
          </a:lstStyle>
          <a:p>
            <a:pPr algn="r"/>
            <a:fld id="{256D3EEF-DE4E-429D-8EC4-DDC531AFF587}" type="slidenum">
              <a:rPr kumimoji="0" lang="en-US" sz="1000" smtClean="0"/>
              <a:pPr algn="r"/>
              <a:t>‹Nº›</a:t>
            </a:fld>
            <a:endParaRPr kumimoji="0" lang="en-US"/>
          </a:p>
        </p:txBody>
      </p:sp>
      <p:sp>
        <p:nvSpPr>
          <p:cNvPr id="23" name="Rectangle 23"/>
          <p:cNvSpPr>
            <a:spLocks noGrp="1"/>
          </p:cNvSpPr>
          <p:nvPr>
            <p:ph type="ftr" sz="quarter" idx="27"/>
          </p:nvPr>
        </p:nvSpPr>
        <p:spPr>
          <a:xfrm>
            <a:off x="2743200" y="6400800"/>
            <a:ext cx="3733800" cy="304800"/>
          </a:xfrm>
          <a:prstGeom prst="rect">
            <a:avLst/>
          </a:prstGeom>
        </p:spPr>
        <p:txBody>
          <a:bodyPr/>
          <a:lstStyle>
            <a:extLst/>
          </a:lstStyle>
          <a:p>
            <a:r>
              <a:rPr kumimoji="0" lang="en-US" smtClean="0"/>
              <a:t>Borrador sujeto a discusión</a:t>
            </a:r>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ombstones">
    <p:spTree>
      <p:nvGrpSpPr>
        <p:cNvPr id="1" name=""/>
        <p:cNvGrpSpPr/>
        <p:nvPr/>
      </p:nvGrpSpPr>
      <p:grpSpPr>
        <a:xfrm>
          <a:off x="0" y="0"/>
          <a:ext cx="0" cy="0"/>
          <a:chOff x="0" y="0"/>
          <a:chExt cx="0" cy="0"/>
        </a:xfrm>
      </p:grpSpPr>
      <p:sp>
        <p:nvSpPr>
          <p:cNvPr id="23"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9" name="Rectangle 6"/>
          <p:cNvSpPr/>
          <p:nvPr/>
        </p:nvSpPr>
        <p:spPr>
          <a:xfrm>
            <a:off x="13716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8" name="Rectangle 6"/>
          <p:cNvSpPr/>
          <p:nvPr/>
        </p:nvSpPr>
        <p:spPr>
          <a:xfrm>
            <a:off x="13716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6" name="Rectangle 6"/>
          <p:cNvSpPr/>
          <p:nvPr/>
        </p:nvSpPr>
        <p:spPr>
          <a:xfrm>
            <a:off x="35052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5" name="Rectangle 6"/>
          <p:cNvSpPr/>
          <p:nvPr/>
        </p:nvSpPr>
        <p:spPr>
          <a:xfrm>
            <a:off x="35052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31" name="Rectangle 6"/>
          <p:cNvSpPr/>
          <p:nvPr/>
        </p:nvSpPr>
        <p:spPr>
          <a:xfrm>
            <a:off x="5638800" y="14478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3" name="Rectangle 6"/>
          <p:cNvSpPr/>
          <p:nvPr/>
        </p:nvSpPr>
        <p:spPr>
          <a:xfrm>
            <a:off x="5638800" y="3886200"/>
            <a:ext cx="1676400" cy="2057400"/>
          </a:xfrm>
          <a:prstGeom prst="rect">
            <a:avLst/>
          </a:prstGeom>
          <a:ln w="76200" cap="sq" cmpd="thickThin" algn="ctr">
            <a:solidFill>
              <a:schemeClr val="accent6"/>
            </a:solidFill>
            <a:prstDash val="solid"/>
            <a:roun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4" name="Rectangle 10"/>
          <p:cNvSpPr>
            <a:spLocks noGrp="1"/>
          </p:cNvSpPr>
          <p:nvPr>
            <p:ph type="pic" sz="quarter" idx="13" hasCustomPrompt="1"/>
          </p:nvPr>
        </p:nvSpPr>
        <p:spPr>
          <a:xfrm>
            <a:off x="1524000" y="16002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19" name="Rectangle 10"/>
          <p:cNvSpPr>
            <a:spLocks noGrp="1"/>
          </p:cNvSpPr>
          <p:nvPr>
            <p:ph type="pic" sz="quarter" idx="29" hasCustomPrompt="1"/>
          </p:nvPr>
        </p:nvSpPr>
        <p:spPr>
          <a:xfrm>
            <a:off x="1524000" y="40386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27" name="Rectangle 10"/>
          <p:cNvSpPr>
            <a:spLocks noGrp="1"/>
          </p:cNvSpPr>
          <p:nvPr>
            <p:ph type="pic" sz="quarter" idx="17" hasCustomPrompt="1"/>
          </p:nvPr>
        </p:nvSpPr>
        <p:spPr>
          <a:xfrm>
            <a:off x="3657600" y="16002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11" name="Rectangle 10"/>
          <p:cNvSpPr>
            <a:spLocks noGrp="1"/>
          </p:cNvSpPr>
          <p:nvPr>
            <p:ph type="pic" sz="quarter" idx="30" hasCustomPrompt="1"/>
          </p:nvPr>
        </p:nvSpPr>
        <p:spPr>
          <a:xfrm>
            <a:off x="3657600" y="40386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4" name="Rectangle 10"/>
          <p:cNvSpPr>
            <a:spLocks noGrp="1"/>
          </p:cNvSpPr>
          <p:nvPr>
            <p:ph type="pic" sz="quarter" idx="21" hasCustomPrompt="1"/>
          </p:nvPr>
        </p:nvSpPr>
        <p:spPr>
          <a:xfrm>
            <a:off x="5791200" y="16002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15" name="Rectangle 10"/>
          <p:cNvSpPr>
            <a:spLocks noGrp="1"/>
          </p:cNvSpPr>
          <p:nvPr>
            <p:ph type="pic" sz="quarter" idx="31" hasCustomPrompt="1"/>
          </p:nvPr>
        </p:nvSpPr>
        <p:spPr>
          <a:xfrm>
            <a:off x="5791200" y="4038600"/>
            <a:ext cx="1371600" cy="685800"/>
          </a:xfrm>
        </p:spPr>
        <p:txBody>
          <a:bodyPr/>
          <a:lstStyle>
            <a:extLst/>
          </a:lstStyle>
          <a:p>
            <a:r>
              <a:rPr kumimoji="0" lang="en-US" dirty="0" smtClean="0"/>
              <a:t>Company</a:t>
            </a:r>
            <a:r>
              <a:rPr kumimoji="0" lang="en-US" baseline="0" dirty="0" smtClean="0"/>
              <a:t> Logo</a:t>
            </a:r>
            <a:endParaRPr kumimoji="0" lang="en-US" dirty="0"/>
          </a:p>
        </p:txBody>
      </p:sp>
      <p:sp>
        <p:nvSpPr>
          <p:cNvPr id="7" name="Rectangle 12"/>
          <p:cNvSpPr>
            <a:spLocks noGrp="1"/>
          </p:cNvSpPr>
          <p:nvPr>
            <p:ph type="body" sz="quarter" idx="14" hasCustomPrompt="1"/>
          </p:nvPr>
        </p:nvSpPr>
        <p:spPr>
          <a:xfrm>
            <a:off x="1524000" y="28956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28" name="Rectangle 12"/>
          <p:cNvSpPr>
            <a:spLocks noGrp="1"/>
          </p:cNvSpPr>
          <p:nvPr>
            <p:ph type="body" sz="quarter" idx="33" hasCustomPrompt="1"/>
          </p:nvPr>
        </p:nvSpPr>
        <p:spPr>
          <a:xfrm>
            <a:off x="1524000" y="53340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30" name="Rectangle 12"/>
          <p:cNvSpPr>
            <a:spLocks noGrp="1"/>
          </p:cNvSpPr>
          <p:nvPr>
            <p:ph type="body" sz="quarter" idx="18" hasCustomPrompt="1"/>
          </p:nvPr>
        </p:nvSpPr>
        <p:spPr>
          <a:xfrm>
            <a:off x="3657600" y="28956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13" name="Rectangle 12"/>
          <p:cNvSpPr>
            <a:spLocks noGrp="1"/>
          </p:cNvSpPr>
          <p:nvPr>
            <p:ph type="body" sz="quarter" idx="34" hasCustomPrompt="1"/>
          </p:nvPr>
        </p:nvSpPr>
        <p:spPr>
          <a:xfrm>
            <a:off x="3657600" y="53340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14" name="Rectangle 12"/>
          <p:cNvSpPr>
            <a:spLocks noGrp="1"/>
          </p:cNvSpPr>
          <p:nvPr>
            <p:ph type="body" sz="quarter" idx="22" hasCustomPrompt="1"/>
          </p:nvPr>
        </p:nvSpPr>
        <p:spPr>
          <a:xfrm>
            <a:off x="5791200" y="28956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2" name="Rectangle 12"/>
          <p:cNvSpPr>
            <a:spLocks noGrp="1"/>
          </p:cNvSpPr>
          <p:nvPr>
            <p:ph type="body" sz="quarter" idx="35" hasCustomPrompt="1"/>
          </p:nvPr>
        </p:nvSpPr>
        <p:spPr>
          <a:xfrm>
            <a:off x="5791200" y="5334000"/>
            <a:ext cx="1371600" cy="304800"/>
          </a:xfrm>
        </p:spPr>
        <p:txBody>
          <a:bodyPr anchor="ctr"/>
          <a:lstStyle>
            <a:lvl1pPr algn="ctr" eaLnBrk="1" latinLnBrk="0" hangingPunct="1">
              <a:defRPr kumimoji="0" b="1"/>
            </a:lvl1pPr>
            <a:extLst/>
          </a:lstStyle>
          <a:p>
            <a:pPr lvl="0"/>
            <a:r>
              <a:rPr kumimoji="0" lang="en-US" dirty="0" smtClean="0"/>
              <a:t>Amount</a:t>
            </a:r>
            <a:endParaRPr kumimoji="0" lang="en-US" dirty="0"/>
          </a:p>
        </p:txBody>
      </p:sp>
      <p:sp>
        <p:nvSpPr>
          <p:cNvPr id="44" name="Rectangle 11"/>
          <p:cNvSpPr>
            <a:spLocks noGrp="1"/>
          </p:cNvSpPr>
          <p:nvPr>
            <p:ph type="body" sz="quarter" idx="15" hasCustomPrompt="1"/>
          </p:nvPr>
        </p:nvSpPr>
        <p:spPr>
          <a:xfrm>
            <a:off x="1524000" y="32004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35" name="Rectangle 11"/>
          <p:cNvSpPr>
            <a:spLocks noGrp="1"/>
          </p:cNvSpPr>
          <p:nvPr>
            <p:ph type="body" sz="quarter" idx="37" hasCustomPrompt="1"/>
          </p:nvPr>
        </p:nvSpPr>
        <p:spPr>
          <a:xfrm>
            <a:off x="1524000" y="56388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34" name="Rectangle 11"/>
          <p:cNvSpPr>
            <a:spLocks noGrp="1"/>
          </p:cNvSpPr>
          <p:nvPr>
            <p:ph type="body" sz="quarter" idx="19" hasCustomPrompt="1"/>
          </p:nvPr>
        </p:nvSpPr>
        <p:spPr>
          <a:xfrm>
            <a:off x="3657600" y="32004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40" name="Rectangle 11"/>
          <p:cNvSpPr>
            <a:spLocks noGrp="1"/>
          </p:cNvSpPr>
          <p:nvPr>
            <p:ph type="body" sz="quarter" idx="38" hasCustomPrompt="1"/>
          </p:nvPr>
        </p:nvSpPr>
        <p:spPr>
          <a:xfrm>
            <a:off x="3657600" y="56388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38" name="Rectangle 11"/>
          <p:cNvSpPr>
            <a:spLocks noGrp="1"/>
          </p:cNvSpPr>
          <p:nvPr>
            <p:ph type="body" sz="quarter" idx="23" hasCustomPrompt="1"/>
          </p:nvPr>
        </p:nvSpPr>
        <p:spPr>
          <a:xfrm>
            <a:off x="5791200" y="32004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33" name="Rectangle 11"/>
          <p:cNvSpPr>
            <a:spLocks noGrp="1"/>
          </p:cNvSpPr>
          <p:nvPr>
            <p:ph type="body" sz="quarter" idx="39" hasCustomPrompt="1"/>
          </p:nvPr>
        </p:nvSpPr>
        <p:spPr>
          <a:xfrm>
            <a:off x="5791200" y="5638800"/>
            <a:ext cx="1371600" cy="152400"/>
          </a:xfrm>
        </p:spPr>
        <p:txBody>
          <a:bodyPr anchor="ctr">
            <a:noAutofit/>
          </a:bodyPr>
          <a:lstStyle>
            <a:lvl1pPr algn="ctr" eaLnBrk="1" latinLnBrk="0" hangingPunct="1">
              <a:defRPr kumimoji="0" sz="800" i="1"/>
            </a:lvl1pPr>
            <a:extLst/>
          </a:lstStyle>
          <a:p>
            <a:pPr lvl="0"/>
            <a:r>
              <a:rPr kumimoji="0" lang="en-US" dirty="0" smtClean="0"/>
              <a:t>Date</a:t>
            </a:r>
            <a:endParaRPr kumimoji="0" lang="en-US" dirty="0"/>
          </a:p>
        </p:txBody>
      </p:sp>
      <p:sp>
        <p:nvSpPr>
          <p:cNvPr id="5" name="Rectangle 14"/>
          <p:cNvSpPr>
            <a:spLocks noGrp="1"/>
          </p:cNvSpPr>
          <p:nvPr>
            <p:ph type="body" sz="quarter" idx="16" hasCustomPrompt="1"/>
          </p:nvPr>
        </p:nvSpPr>
        <p:spPr>
          <a:xfrm>
            <a:off x="1524000" y="22860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56" name="Rectangle 14"/>
          <p:cNvSpPr>
            <a:spLocks noGrp="1"/>
          </p:cNvSpPr>
          <p:nvPr>
            <p:ph type="body" sz="quarter" idx="41" hasCustomPrompt="1"/>
          </p:nvPr>
        </p:nvSpPr>
        <p:spPr>
          <a:xfrm>
            <a:off x="1524000" y="47244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62" name="Rectangle 14"/>
          <p:cNvSpPr>
            <a:spLocks noGrp="1"/>
          </p:cNvSpPr>
          <p:nvPr>
            <p:ph type="body" sz="quarter" idx="20" hasCustomPrompt="1"/>
          </p:nvPr>
        </p:nvSpPr>
        <p:spPr>
          <a:xfrm>
            <a:off x="3657600" y="22860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37" name="Rectangle 14"/>
          <p:cNvSpPr>
            <a:spLocks noGrp="1"/>
          </p:cNvSpPr>
          <p:nvPr>
            <p:ph type="body" sz="quarter" idx="42" hasCustomPrompt="1"/>
          </p:nvPr>
        </p:nvSpPr>
        <p:spPr>
          <a:xfrm>
            <a:off x="3657600" y="47244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41" name="Rectangle 14"/>
          <p:cNvSpPr>
            <a:spLocks noGrp="1"/>
          </p:cNvSpPr>
          <p:nvPr>
            <p:ph type="body" sz="quarter" idx="24" hasCustomPrompt="1"/>
          </p:nvPr>
        </p:nvSpPr>
        <p:spPr>
          <a:xfrm>
            <a:off x="5791200" y="22860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52" name="Rectangle 14"/>
          <p:cNvSpPr>
            <a:spLocks noGrp="1"/>
          </p:cNvSpPr>
          <p:nvPr>
            <p:ph type="body" sz="quarter" idx="43" hasCustomPrompt="1"/>
          </p:nvPr>
        </p:nvSpPr>
        <p:spPr>
          <a:xfrm>
            <a:off x="5791200" y="4724400"/>
            <a:ext cx="1371600" cy="609600"/>
          </a:xfrm>
        </p:spPr>
        <p:txBody>
          <a:bodyPr anchor="ctr"/>
          <a:lstStyle>
            <a:lvl1pPr algn="ctr" eaLnBrk="1" latinLnBrk="0" hangingPunct="1">
              <a:defRPr kumimoji="0" sz="800"/>
            </a:lvl1pPr>
            <a:extLst/>
          </a:lstStyle>
          <a:p>
            <a:pPr lvl="0"/>
            <a:r>
              <a:rPr kumimoji="0" lang="en-US" dirty="0" smtClean="0"/>
              <a:t>Description</a:t>
            </a:r>
            <a:endParaRPr kumimoji="0" lang="en-US" dirty="0"/>
          </a:p>
        </p:txBody>
      </p:sp>
      <p:sp>
        <p:nvSpPr>
          <p:cNvPr id="39" name="Rectangle 51"/>
          <p:cNvSpPr>
            <a:spLocks noGrp="1"/>
          </p:cNvSpPr>
          <p:nvPr>
            <p:ph type="body" sz="quarter" idx="46"/>
          </p:nvPr>
        </p:nvSpPr>
        <p:spPr>
          <a:xfrm>
            <a:off x="304800" y="381000"/>
            <a:ext cx="8077200" cy="838200"/>
          </a:xfrm>
        </p:spPr>
        <p:txBody>
          <a:bodyPr/>
          <a:lstStyle>
            <a:lvl1pPr eaLnBrk="1" latinLnBrk="0" hangingPunct="1">
              <a:defRPr kumimoji="0" sz="1200"/>
            </a:lvl1pPr>
            <a:extLst/>
          </a:lstStyle>
          <a:p>
            <a:pPr lvl="0" eaLnBrk="1" latinLnBrk="1" hangingPunct="1"/>
            <a:r>
              <a:rPr lang="es-ES" smtClean="0"/>
              <a:t>Haga clic para modificar el estilo de texto del patrón</a:t>
            </a:r>
          </a:p>
        </p:txBody>
      </p:sp>
      <p:sp>
        <p:nvSpPr>
          <p:cNvPr id="42" name="Rectangle 42"/>
          <p:cNvSpPr>
            <a:spLocks noGrp="1"/>
          </p:cNvSpPr>
          <p:nvPr>
            <p:ph type="dt" sz="half" idx="47"/>
          </p:nvPr>
        </p:nvSpPr>
        <p:spPr/>
        <p:txBody>
          <a:bodyPr/>
          <a:lstStyle>
            <a:extLst/>
          </a:lstStyle>
          <a:p>
            <a:pPr algn="r"/>
            <a:fld id="{41AF400B-30DD-4221-960C-F0B5C74944BD}" type="datetime4">
              <a:rPr kumimoji="0" lang="es-CO" smtClean="0"/>
              <a:pPr algn="r"/>
              <a:t>11 de septiembre de 2017</a:t>
            </a:fld>
            <a:endParaRPr kumimoji="0" lang="en-US"/>
          </a:p>
        </p:txBody>
      </p:sp>
      <p:sp>
        <p:nvSpPr>
          <p:cNvPr id="43" name="Rectangle 43"/>
          <p:cNvSpPr>
            <a:spLocks noGrp="1"/>
          </p:cNvSpPr>
          <p:nvPr>
            <p:ph type="sldNum" sz="quarter" idx="48"/>
          </p:nvPr>
        </p:nvSpPr>
        <p:spPr/>
        <p:txBody>
          <a:bodyPr/>
          <a:lstStyle>
            <a:extLst/>
          </a:lstStyle>
          <a:p>
            <a:pPr algn="r"/>
            <a:fld id="{256D3EEF-DE4E-429D-8EC4-DDC531AFF587}" type="slidenum">
              <a:rPr kumimoji="0" lang="en-US" sz="1000" smtClean="0"/>
              <a:pPr algn="r"/>
              <a:t>‹Nº›</a:t>
            </a:fld>
            <a:endParaRPr kumimoji="0" lang="en-US"/>
          </a:p>
        </p:txBody>
      </p:sp>
      <p:sp>
        <p:nvSpPr>
          <p:cNvPr id="45" name="Rectangle 45"/>
          <p:cNvSpPr>
            <a:spLocks noGrp="1"/>
          </p:cNvSpPr>
          <p:nvPr>
            <p:ph type="ftr" sz="quarter" idx="49"/>
          </p:nvPr>
        </p:nvSpPr>
        <p:spPr>
          <a:xfrm>
            <a:off x="2743200" y="6400800"/>
            <a:ext cx="3733800" cy="304800"/>
          </a:xfrm>
          <a:prstGeom prst="rect">
            <a:avLst/>
          </a:prstGeom>
        </p:spPr>
        <p:txBody>
          <a:bodyPr/>
          <a:lstStyle>
            <a:extLst/>
          </a:lstStyle>
          <a:p>
            <a:r>
              <a:rPr kumimoji="0" lang="en-US" smtClean="0"/>
              <a:t>Borrador sujeto a discusión</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1" y="6377940"/>
            <a:ext cx="2926079" cy="342900"/>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pPr/>
              <a:t>9/11/2017</a:t>
            </a:fld>
            <a:endParaRPr lang="en-US" smtClean="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‹Nº›</a:t>
            </a:fld>
            <a:endParaRPr/>
          </a:p>
        </p:txBody>
      </p:sp>
    </p:spTree>
    <p:extLst>
      <p:ext uri="{BB962C8B-B14F-4D97-AF65-F5344CB8AC3E}">
        <p14:creationId xmlns:p14="http://schemas.microsoft.com/office/powerpoint/2010/main" val="3289553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s-ES" altLang="en-US"/>
          </a:p>
        </p:txBody>
      </p:sp>
      <p:sp>
        <p:nvSpPr>
          <p:cNvPr id="3" name="Rectangle 6"/>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s-ES" altLang="en-US"/>
          </a:p>
        </p:txBody>
      </p:sp>
      <p:sp>
        <p:nvSpPr>
          <p:cNvPr id="4" name="Rectangle 7"/>
          <p:cNvSpPr>
            <a:spLocks noGrp="1" noChangeArrowheads="1"/>
          </p:cNvSpPr>
          <p:nvPr>
            <p:ph type="sldNum" sz="quarter" idx="12"/>
          </p:nvPr>
        </p:nvSpPr>
        <p:spPr>
          <a:ln/>
        </p:spPr>
        <p:txBody>
          <a:bodyPr/>
          <a:lstStyle>
            <a:lvl1pPr>
              <a:defRPr/>
            </a:lvl1pPr>
          </a:lstStyle>
          <a:p>
            <a:pPr>
              <a:defRPr/>
            </a:pPr>
            <a:fld id="{360105A3-7AC5-41DC-8210-C1F83613E3C2}" type="slidenum">
              <a:rPr lang="es-ES" altLang="en-US"/>
              <a:pPr>
                <a:defRPr/>
              </a:pPr>
              <a:t>‹Nº›</a:t>
            </a:fld>
            <a:endParaRPr lang="es-ES" altLang="en-US"/>
          </a:p>
        </p:txBody>
      </p:sp>
    </p:spTree>
    <p:extLst>
      <p:ext uri="{BB962C8B-B14F-4D97-AF65-F5344CB8AC3E}">
        <p14:creationId xmlns:p14="http://schemas.microsoft.com/office/powerpoint/2010/main" val="1596826848"/>
      </p:ext>
    </p:extLst>
  </p:cSld>
  <p:clrMapOvr>
    <a:masterClrMapping/>
  </p:clrMapOvr>
  <p:transition>
    <p:pull dir="r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4" name="2 Subtítulo"/>
          <p:cNvSpPr txBox="1">
            <a:spLocks/>
          </p:cNvSpPr>
          <p:nvPr userDrawn="1"/>
        </p:nvSpPr>
        <p:spPr>
          <a:xfrm>
            <a:off x="971550" y="188913"/>
            <a:ext cx="3313113" cy="503237"/>
          </a:xfrm>
          <a:prstGeom prst="rect">
            <a:avLst/>
          </a:prstGeom>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hangingPunct="1">
              <a:buFont typeface="Arial" pitchFamily="34" charset="0"/>
              <a:buNone/>
              <a:defRPr/>
            </a:pPr>
            <a:r>
              <a:rPr lang="es-ES" sz="1200" b="1" dirty="0" smtClean="0">
                <a:latin typeface="Arial Narrow" pitchFamily="34" charset="0"/>
              </a:rPr>
              <a:t>AGENCIA NACIONAL DE INFRAESTRUCTURA</a:t>
            </a:r>
          </a:p>
          <a:p>
            <a:pPr eaLnBrk="1" hangingPunct="1">
              <a:buFont typeface="Arial" pitchFamily="34" charset="0"/>
              <a:buNone/>
              <a:defRPr/>
            </a:pPr>
            <a:r>
              <a:rPr lang="es-ES" sz="1200" dirty="0" smtClean="0">
                <a:latin typeface="Arial Narrow" pitchFamily="34" charset="0"/>
              </a:rPr>
              <a:t>República de Colombia</a:t>
            </a:r>
          </a:p>
        </p:txBody>
      </p:sp>
      <p:cxnSp>
        <p:nvCxnSpPr>
          <p:cNvPr id="5" name="4 Conector recto"/>
          <p:cNvCxnSpPr/>
          <p:nvPr userDrawn="1"/>
        </p:nvCxnSpPr>
        <p:spPr>
          <a:xfrm>
            <a:off x="0" y="714375"/>
            <a:ext cx="9144000" cy="158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 name="5 Rectángulo"/>
          <p:cNvSpPr/>
          <p:nvPr userDrawn="1"/>
        </p:nvSpPr>
        <p:spPr>
          <a:xfrm>
            <a:off x="6707188" y="115888"/>
            <a:ext cx="2058987" cy="461962"/>
          </a:xfrm>
          <a:prstGeom prst="rect">
            <a:avLst/>
          </a:prstGeom>
        </p:spPr>
        <p:txBody>
          <a:bodyPr wrap="none">
            <a:spAutoFit/>
          </a:bodyPr>
          <a:lstStyle/>
          <a:p>
            <a:pPr algn="ctr">
              <a:defRPr/>
            </a:pPr>
            <a:r>
              <a:rPr lang="es-CO" sz="2400" dirty="0">
                <a:solidFill>
                  <a:schemeClr val="accent1">
                    <a:lumMod val="50000"/>
                  </a:schemeClr>
                </a:solidFill>
                <a:effectLst>
                  <a:outerShdw blurRad="38100" dist="38100" dir="2700000" algn="tl">
                    <a:srgbClr val="000000">
                      <a:alpha val="43137"/>
                    </a:srgbClr>
                  </a:outerShdw>
                </a:effectLst>
                <a:latin typeface="Arial Narrow" pitchFamily="34" charset="0"/>
              </a:rPr>
              <a:t>4G Concesiones</a:t>
            </a:r>
          </a:p>
        </p:txBody>
      </p:sp>
      <p:pic>
        <p:nvPicPr>
          <p:cNvPr id="7" name="6 Marcador de contenido"/>
          <p:cNvPicPr>
            <a:picLocks noChangeAspect="1"/>
          </p:cNvPicPr>
          <p:nvPr userDrawn="1"/>
        </p:nvPicPr>
        <p:blipFill>
          <a:blip r:embed="rId2" cstate="print"/>
          <a:srcRect/>
          <a:stretch>
            <a:fillRect/>
          </a:stretch>
        </p:blipFill>
        <p:spPr bwMode="auto">
          <a:xfrm>
            <a:off x="395288" y="44450"/>
            <a:ext cx="441325" cy="576263"/>
          </a:xfrm>
          <a:prstGeom prst="rect">
            <a:avLst/>
          </a:prstGeom>
          <a:noFill/>
          <a:ln w="9525">
            <a:noFill/>
            <a:miter lim="800000"/>
            <a:headEnd/>
            <a:tailEnd/>
          </a:ln>
        </p:spPr>
      </p:pic>
      <p:pic>
        <p:nvPicPr>
          <p:cNvPr id="8" name="Picture 2"/>
          <p:cNvPicPr>
            <a:picLocks noChangeAspect="1" noChangeArrowheads="1"/>
          </p:cNvPicPr>
          <p:nvPr userDrawn="1"/>
        </p:nvPicPr>
        <p:blipFill>
          <a:blip r:embed="rId3" cstate="print"/>
          <a:srcRect/>
          <a:stretch>
            <a:fillRect/>
          </a:stretch>
        </p:blipFill>
        <p:spPr bwMode="auto">
          <a:xfrm>
            <a:off x="8172450" y="6165850"/>
            <a:ext cx="676275" cy="657225"/>
          </a:xfrm>
          <a:prstGeom prst="rect">
            <a:avLst/>
          </a:prstGeom>
          <a:noFill/>
          <a:ln w="9525">
            <a:noFill/>
            <a:miter lim="800000"/>
            <a:headEnd/>
            <a:tailEnd/>
          </a:ln>
        </p:spPr>
      </p:pic>
      <p:pic>
        <p:nvPicPr>
          <p:cNvPr id="9" name="Picture 2" descr="C:\Users\lduran\AppData\Local\Microsoft\Windows\Temporary Internet Files\Content.Outlook\JIYMZ6RD\prosperidad.jpg"/>
          <p:cNvPicPr>
            <a:picLocks noChangeAspect="1" noChangeArrowheads="1"/>
          </p:cNvPicPr>
          <p:nvPr userDrawn="1"/>
        </p:nvPicPr>
        <p:blipFill>
          <a:blip r:embed="rId4" cstate="print"/>
          <a:srcRect/>
          <a:stretch>
            <a:fillRect/>
          </a:stretch>
        </p:blipFill>
        <p:spPr bwMode="auto">
          <a:xfrm>
            <a:off x="250825" y="6092825"/>
            <a:ext cx="1219200" cy="723900"/>
          </a:xfrm>
          <a:prstGeom prst="rect">
            <a:avLst/>
          </a:prstGeom>
          <a:noFill/>
          <a:ln w="9525">
            <a:noFill/>
            <a:miter lim="800000"/>
            <a:headEnd/>
            <a:tailEnd/>
          </a:ln>
        </p:spPr>
      </p:pic>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0" name="4 Marcador de pie de página"/>
          <p:cNvSpPr>
            <a:spLocks noGrp="1"/>
          </p:cNvSpPr>
          <p:nvPr>
            <p:ph type="ftr" sz="quarter" idx="10"/>
          </p:nvPr>
        </p:nvSpPr>
        <p:spPr>
          <a:xfrm>
            <a:off x="3124200" y="6248400"/>
            <a:ext cx="2895600" cy="457200"/>
          </a:xfrm>
          <a:prstGeom prst="rect">
            <a:avLst/>
          </a:prstGeom>
        </p:spPr>
        <p:txBody>
          <a:bodyPr/>
          <a:lstStyle>
            <a:lvl1pPr>
              <a:defRPr dirty="0"/>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37" name="Rectangle 37"/>
          <p:cNvSpPr>
            <a:spLocks noGrp="1"/>
          </p:cNvSpPr>
          <p:nvPr>
            <p:ph type="body" sz="quarter" idx="13" hasCustomPrompt="1"/>
          </p:nvPr>
        </p:nvSpPr>
        <p:spPr>
          <a:xfrm>
            <a:off x="310896" y="3810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43" name="Rectangle 37"/>
          <p:cNvSpPr>
            <a:spLocks noGrp="1"/>
          </p:cNvSpPr>
          <p:nvPr>
            <p:ph type="body" sz="quarter" idx="15" hasCustomPrompt="1"/>
          </p:nvPr>
        </p:nvSpPr>
        <p:spPr>
          <a:xfrm>
            <a:off x="304800" y="838200"/>
            <a:ext cx="7391400"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41" name="Rectangle 37"/>
          <p:cNvSpPr>
            <a:spLocks noGrp="1"/>
          </p:cNvSpPr>
          <p:nvPr>
            <p:ph type="body" sz="quarter" idx="17" hasCustomPrompt="1"/>
          </p:nvPr>
        </p:nvSpPr>
        <p:spPr>
          <a:xfrm>
            <a:off x="310896" y="12954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45" name="Rectangle 37"/>
          <p:cNvSpPr>
            <a:spLocks noGrp="1"/>
          </p:cNvSpPr>
          <p:nvPr>
            <p:ph type="body" sz="quarter" idx="19" hasCustomPrompt="1"/>
          </p:nvPr>
        </p:nvSpPr>
        <p:spPr>
          <a:xfrm>
            <a:off x="310896" y="1752600"/>
            <a:ext cx="7385304" cy="228600"/>
          </a:xfrm>
          <a:solidFill>
            <a:schemeClr val="tx2">
              <a:tint val="40000"/>
            </a:schemeClr>
          </a:solidFill>
        </p:spPr>
        <p:txBody>
          <a:bodyPr anchor="ctr"/>
          <a:lstStyle>
            <a:lvl1pPr eaLnBrk="1" latinLnBrk="0" hangingPunct="1">
              <a:buFontTx/>
              <a:buNone/>
              <a:defRPr kumimoji="0" sz="1100" baseline="0"/>
            </a:lvl1pPr>
            <a:extLst/>
          </a:lstStyle>
          <a:p>
            <a:pPr lvl="0"/>
            <a:r>
              <a:rPr kumimoji="0" lang="en-US" dirty="0" smtClean="0"/>
              <a:t>Click to add agenda item</a:t>
            </a:r>
            <a:endParaRPr kumimoji="0" lang="en-US" dirty="0"/>
          </a:p>
        </p:txBody>
      </p:sp>
      <p:sp>
        <p:nvSpPr>
          <p:cNvPr id="47" name="Rectangle 37"/>
          <p:cNvSpPr>
            <a:spLocks noGrp="1"/>
          </p:cNvSpPr>
          <p:nvPr>
            <p:ph type="body" sz="quarter" idx="21" hasCustomPrompt="1"/>
          </p:nvPr>
        </p:nvSpPr>
        <p:spPr>
          <a:xfrm>
            <a:off x="310896" y="2209800"/>
            <a:ext cx="7385304" cy="228600"/>
          </a:xfrm>
          <a:solidFill>
            <a:schemeClr val="tx2">
              <a:tint val="40000"/>
            </a:schemeClr>
          </a:solidFill>
        </p:spPr>
        <p:txBody>
          <a:bodyPr anchor="ctr"/>
          <a:lstStyle>
            <a:lvl1pPr eaLnBrk="1" latinLnBrk="0" hangingPunct="1">
              <a:buFontTx/>
              <a:buNone/>
              <a:defRPr kumimoji="0" sz="1100" baseline="0"/>
            </a:lvl1pPr>
            <a:extLst/>
          </a:lstStyle>
          <a:p>
            <a:pPr lvl="0"/>
            <a:r>
              <a:rPr kumimoji="0" lang="en-US" dirty="0" smtClean="0"/>
              <a:t>Click to add agenda item</a:t>
            </a:r>
            <a:endParaRPr kumimoji="0" lang="en-US" dirty="0"/>
          </a:p>
        </p:txBody>
      </p:sp>
      <p:sp>
        <p:nvSpPr>
          <p:cNvPr id="49" name="Rectangle 37"/>
          <p:cNvSpPr>
            <a:spLocks noGrp="1"/>
          </p:cNvSpPr>
          <p:nvPr>
            <p:ph type="body" sz="quarter" idx="23" hasCustomPrompt="1"/>
          </p:nvPr>
        </p:nvSpPr>
        <p:spPr>
          <a:xfrm>
            <a:off x="310896" y="26670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51" name="Rectangle 37"/>
          <p:cNvSpPr>
            <a:spLocks noGrp="1"/>
          </p:cNvSpPr>
          <p:nvPr>
            <p:ph type="body" sz="quarter" idx="25" hasCustomPrompt="1"/>
          </p:nvPr>
        </p:nvSpPr>
        <p:spPr>
          <a:xfrm>
            <a:off x="310896" y="31242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53" name="Rectangle 37"/>
          <p:cNvSpPr>
            <a:spLocks noGrp="1"/>
          </p:cNvSpPr>
          <p:nvPr>
            <p:ph type="body" sz="quarter" idx="27" hasCustomPrompt="1"/>
          </p:nvPr>
        </p:nvSpPr>
        <p:spPr>
          <a:xfrm>
            <a:off x="310896" y="35814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55" name="Rectangle 37"/>
          <p:cNvSpPr>
            <a:spLocks noGrp="1"/>
          </p:cNvSpPr>
          <p:nvPr>
            <p:ph type="body" sz="quarter" idx="29" hasCustomPrompt="1"/>
          </p:nvPr>
        </p:nvSpPr>
        <p:spPr>
          <a:xfrm>
            <a:off x="310896" y="4038600"/>
            <a:ext cx="7385304" cy="228600"/>
          </a:xfrm>
          <a:solidFill>
            <a:schemeClr val="tx2">
              <a:tint val="40000"/>
            </a:schemeClr>
          </a:solidFill>
        </p:spPr>
        <p:txBody>
          <a:bodyPr anchor="ctr"/>
          <a:lstStyle>
            <a:lvl1pPr eaLnBrk="1" latinLnBrk="0" hangingPunct="1">
              <a:buFontTx/>
              <a:buNone/>
              <a:defRPr kumimoji="0" sz="1100" baseline="0"/>
            </a:lvl1pPr>
            <a:extLst/>
          </a:lstStyle>
          <a:p>
            <a:pPr lvl="0"/>
            <a:r>
              <a:rPr kumimoji="0" lang="en-US" dirty="0" smtClean="0"/>
              <a:t>Click to add agenda item</a:t>
            </a:r>
            <a:endParaRPr kumimoji="0" lang="en-US" dirty="0"/>
          </a:p>
        </p:txBody>
      </p:sp>
      <p:sp>
        <p:nvSpPr>
          <p:cNvPr id="57" name="Rectangle 37"/>
          <p:cNvSpPr>
            <a:spLocks noGrp="1"/>
          </p:cNvSpPr>
          <p:nvPr>
            <p:ph type="body" sz="quarter" idx="31" hasCustomPrompt="1"/>
          </p:nvPr>
        </p:nvSpPr>
        <p:spPr>
          <a:xfrm>
            <a:off x="310896" y="44958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26" name="Rectangle 37"/>
          <p:cNvSpPr>
            <a:spLocks noGrp="1"/>
          </p:cNvSpPr>
          <p:nvPr>
            <p:ph type="body" sz="quarter" idx="33" hasCustomPrompt="1"/>
          </p:nvPr>
        </p:nvSpPr>
        <p:spPr>
          <a:xfrm>
            <a:off x="310896" y="49530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28" name="Rectangle 37"/>
          <p:cNvSpPr>
            <a:spLocks noGrp="1"/>
          </p:cNvSpPr>
          <p:nvPr>
            <p:ph type="body" sz="quarter" idx="35" hasCustomPrompt="1"/>
          </p:nvPr>
        </p:nvSpPr>
        <p:spPr>
          <a:xfrm>
            <a:off x="310896" y="5410200"/>
            <a:ext cx="7385304" cy="228600"/>
          </a:xfrm>
          <a:solidFill>
            <a:schemeClr val="tx2">
              <a:tint val="40000"/>
            </a:schemeClr>
          </a:solidFill>
        </p:spPr>
        <p:txBody>
          <a:bodyPr anchor="ct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98" name="Rectangle 37"/>
          <p:cNvSpPr>
            <a:spLocks noGrp="1"/>
          </p:cNvSpPr>
          <p:nvPr>
            <p:ph type="body" sz="quarter" idx="14" hasCustomPrompt="1"/>
          </p:nvPr>
        </p:nvSpPr>
        <p:spPr>
          <a:xfrm>
            <a:off x="7696200" y="3810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dirty="0"/>
          </a:p>
        </p:txBody>
      </p:sp>
      <p:sp>
        <p:nvSpPr>
          <p:cNvPr id="44" name="Rectangle 37"/>
          <p:cNvSpPr>
            <a:spLocks noGrp="1"/>
          </p:cNvSpPr>
          <p:nvPr>
            <p:ph type="body" sz="quarter" idx="16" hasCustomPrompt="1"/>
          </p:nvPr>
        </p:nvSpPr>
        <p:spPr>
          <a:xfrm>
            <a:off x="7696200" y="8382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42" name="Rectangle 37"/>
          <p:cNvSpPr>
            <a:spLocks noGrp="1"/>
          </p:cNvSpPr>
          <p:nvPr>
            <p:ph type="body" sz="quarter" idx="18" hasCustomPrompt="1"/>
          </p:nvPr>
        </p:nvSpPr>
        <p:spPr>
          <a:xfrm>
            <a:off x="7696200" y="12954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46" name="Rectangle 37"/>
          <p:cNvSpPr>
            <a:spLocks noGrp="1"/>
          </p:cNvSpPr>
          <p:nvPr>
            <p:ph type="body" sz="quarter" idx="20" hasCustomPrompt="1"/>
          </p:nvPr>
        </p:nvSpPr>
        <p:spPr>
          <a:xfrm>
            <a:off x="7696200" y="17526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48" name="Rectangle 37"/>
          <p:cNvSpPr>
            <a:spLocks noGrp="1"/>
          </p:cNvSpPr>
          <p:nvPr>
            <p:ph type="body" sz="quarter" idx="22" hasCustomPrompt="1"/>
          </p:nvPr>
        </p:nvSpPr>
        <p:spPr>
          <a:xfrm>
            <a:off x="7696200" y="22098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0" name="Rectangle 37"/>
          <p:cNvSpPr>
            <a:spLocks noGrp="1"/>
          </p:cNvSpPr>
          <p:nvPr>
            <p:ph type="body" sz="quarter" idx="24" hasCustomPrompt="1"/>
          </p:nvPr>
        </p:nvSpPr>
        <p:spPr>
          <a:xfrm>
            <a:off x="7696200" y="26670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2" name="Rectangle 37"/>
          <p:cNvSpPr>
            <a:spLocks noGrp="1"/>
          </p:cNvSpPr>
          <p:nvPr>
            <p:ph type="body" sz="quarter" idx="26" hasCustomPrompt="1"/>
          </p:nvPr>
        </p:nvSpPr>
        <p:spPr>
          <a:xfrm>
            <a:off x="7696200" y="31242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4" name="Rectangle 37"/>
          <p:cNvSpPr>
            <a:spLocks noGrp="1"/>
          </p:cNvSpPr>
          <p:nvPr>
            <p:ph type="body" sz="quarter" idx="28" hasCustomPrompt="1"/>
          </p:nvPr>
        </p:nvSpPr>
        <p:spPr>
          <a:xfrm>
            <a:off x="7696200" y="35814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6" name="Rectangle 37"/>
          <p:cNvSpPr>
            <a:spLocks noGrp="1"/>
          </p:cNvSpPr>
          <p:nvPr>
            <p:ph type="body" sz="quarter" idx="30" hasCustomPrompt="1"/>
          </p:nvPr>
        </p:nvSpPr>
        <p:spPr>
          <a:xfrm>
            <a:off x="7696200" y="40386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58" name="Rectangle 37"/>
          <p:cNvSpPr>
            <a:spLocks noGrp="1"/>
          </p:cNvSpPr>
          <p:nvPr>
            <p:ph type="body" sz="quarter" idx="32" hasCustomPrompt="1"/>
          </p:nvPr>
        </p:nvSpPr>
        <p:spPr>
          <a:xfrm>
            <a:off x="7696200" y="44958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27" name="Rectangle 37"/>
          <p:cNvSpPr>
            <a:spLocks noGrp="1"/>
          </p:cNvSpPr>
          <p:nvPr>
            <p:ph type="body" sz="quarter" idx="34" hasCustomPrompt="1"/>
          </p:nvPr>
        </p:nvSpPr>
        <p:spPr>
          <a:xfrm>
            <a:off x="7696200" y="49530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29" name="Rectangle 37"/>
          <p:cNvSpPr>
            <a:spLocks noGrp="1"/>
          </p:cNvSpPr>
          <p:nvPr>
            <p:ph type="body" sz="quarter" idx="36" hasCustomPrompt="1"/>
          </p:nvPr>
        </p:nvSpPr>
        <p:spPr>
          <a:xfrm>
            <a:off x="7696200" y="54102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30" name="Rectangle 37"/>
          <p:cNvSpPr>
            <a:spLocks noGrp="1"/>
          </p:cNvSpPr>
          <p:nvPr>
            <p:ph type="body" sz="quarter" idx="37" hasCustomPrompt="1"/>
          </p:nvPr>
        </p:nvSpPr>
        <p:spPr>
          <a:xfrm>
            <a:off x="310896" y="5867400"/>
            <a:ext cx="7385304" cy="228600"/>
          </a:xfrm>
          <a:solidFill>
            <a:schemeClr val="tx2">
              <a:tint val="40000"/>
            </a:schemeClr>
          </a:solidFill>
        </p:spPr>
        <p:txBody>
          <a:bodyPr anchor="ctr">
            <a:noAutofit/>
          </a:bodyPr>
          <a:lstStyle>
            <a:lvl1pPr eaLnBrk="1" latinLnBrk="0" hangingPunct="1">
              <a:buFontTx/>
              <a:buNone/>
              <a:defRPr kumimoji="0" sz="1100"/>
            </a:lvl1pPr>
            <a:extLst/>
          </a:lstStyle>
          <a:p>
            <a:pPr lvl="0"/>
            <a:r>
              <a:rPr kumimoji="0" lang="en-US" dirty="0" smtClean="0"/>
              <a:t>Click to add agenda item</a:t>
            </a:r>
            <a:endParaRPr kumimoji="0" lang="en-US" dirty="0"/>
          </a:p>
        </p:txBody>
      </p:sp>
      <p:sp>
        <p:nvSpPr>
          <p:cNvPr id="31" name="Rectangle 37"/>
          <p:cNvSpPr>
            <a:spLocks noGrp="1"/>
          </p:cNvSpPr>
          <p:nvPr>
            <p:ph type="body" sz="quarter" idx="38" hasCustomPrompt="1"/>
          </p:nvPr>
        </p:nvSpPr>
        <p:spPr>
          <a:xfrm>
            <a:off x="7696200" y="5867400"/>
            <a:ext cx="685800" cy="228600"/>
          </a:xfrm>
          <a:solidFill>
            <a:schemeClr val="accent6">
              <a:shade val="75000"/>
            </a:schemeClr>
          </a:solidFill>
        </p:spPr>
        <p:txBody>
          <a:bodyPr anchor="ctr"/>
          <a:lstStyle>
            <a:lvl1pPr algn="r" eaLnBrk="1" latinLnBrk="0" hangingPunct="1">
              <a:buFontTx/>
              <a:buNone/>
              <a:defRPr kumimoji="0" sz="1100">
                <a:solidFill>
                  <a:schemeClr val="bg1"/>
                </a:solidFill>
              </a:defRPr>
            </a:lvl1pPr>
            <a:extLst/>
          </a:lstStyle>
          <a:p>
            <a:pPr lvl="0"/>
            <a:r>
              <a:rPr kumimoji="0" lang="en-US" dirty="0" smtClean="0"/>
              <a:t>Page #</a:t>
            </a:r>
            <a:endParaRPr kumimoji="0" lang="en-US"/>
          </a:p>
        </p:txBody>
      </p:sp>
      <p:sp>
        <p:nvSpPr>
          <p:cNvPr id="32" name="Rectangle 32"/>
          <p:cNvSpPr>
            <a:spLocks noGrp="1"/>
          </p:cNvSpPr>
          <p:nvPr>
            <p:ph type="dt" sz="half" idx="39"/>
          </p:nvPr>
        </p:nvSpPr>
        <p:spPr/>
        <p:txBody>
          <a:bodyPr/>
          <a:lstStyle>
            <a:lvl1pPr eaLnBrk="1" latinLnBrk="0" hangingPunct="1">
              <a:defRPr kumimoji="0" sz="1000"/>
            </a:lvl1pPr>
            <a:extLst/>
          </a:lstStyle>
          <a:p>
            <a:pPr algn="r"/>
            <a:fld id="{37F7B419-233A-4775-947B-5A56F1555AA6}" type="datetime4">
              <a:rPr kumimoji="0" lang="es-CO" smtClean="0"/>
              <a:pPr algn="r"/>
              <a:t>11 de septiembre de 2017</a:t>
            </a:fld>
            <a:endParaRPr kumimoji="0" lang="en-US" dirty="0"/>
          </a:p>
        </p:txBody>
      </p:sp>
      <p:sp>
        <p:nvSpPr>
          <p:cNvPr id="33" name="Rectangle 33"/>
          <p:cNvSpPr>
            <a:spLocks noGrp="1"/>
          </p:cNvSpPr>
          <p:nvPr>
            <p:ph type="sldNum" sz="quarter" idx="40"/>
          </p:nvPr>
        </p:nvSpPr>
        <p:spPr/>
        <p:txBody>
          <a:bodyPr/>
          <a:lstStyle>
            <a:extLst/>
          </a:lstStyle>
          <a:p>
            <a:pPr algn="r"/>
            <a:fld id="{256D3EEF-DE4E-429D-8EC4-DDC531AFF587}" type="slidenum">
              <a:rPr kumimoji="0" lang="en-US" sz="1000" smtClean="0"/>
              <a:pPr algn="r"/>
              <a:t>‹Nº›</a:t>
            </a:fld>
            <a:endParaRPr kumimoji="0" lang="en-US"/>
          </a:p>
        </p:txBody>
      </p:sp>
      <p:sp>
        <p:nvSpPr>
          <p:cNvPr id="34" name="Rectangle 34"/>
          <p:cNvSpPr>
            <a:spLocks noGrp="1"/>
          </p:cNvSpPr>
          <p:nvPr>
            <p:ph type="ftr" sz="quarter" idx="41"/>
          </p:nvPr>
        </p:nvSpPr>
        <p:spPr>
          <a:xfrm>
            <a:off x="2743200" y="6400800"/>
            <a:ext cx="3733800" cy="304800"/>
          </a:xfrm>
          <a:prstGeom prst="rect">
            <a:avLst/>
          </a:prstGeom>
        </p:spPr>
        <p:txBody>
          <a:bodyPr/>
          <a:lstStyle>
            <a:extLst/>
          </a:lstStyle>
          <a:p>
            <a:r>
              <a:rPr kumimoji="0" lang="en-US" smtClean="0"/>
              <a:t>Borrador sujeto a discusión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Encabezado de sección">
    <p:spTree>
      <p:nvGrpSpPr>
        <p:cNvPr id="1" name=""/>
        <p:cNvGrpSpPr/>
        <p:nvPr/>
      </p:nvGrpSpPr>
      <p:grpSpPr>
        <a:xfrm>
          <a:off x="0" y="0"/>
          <a:ext cx="0" cy="0"/>
          <a:chOff x="0" y="0"/>
          <a:chExt cx="0" cy="0"/>
        </a:xfrm>
      </p:grpSpPr>
      <p:sp>
        <p:nvSpPr>
          <p:cNvPr id="9" name="Rectangle 8"/>
          <p:cNvSpPr/>
          <p:nvPr userDrawn="1"/>
        </p:nvSpPr>
        <p:spPr>
          <a:xfrm>
            <a:off x="0" y="4038600"/>
            <a:ext cx="9144000" cy="6096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14" name="Title 13"/>
          <p:cNvSpPr>
            <a:spLocks noGrp="1"/>
          </p:cNvSpPr>
          <p:nvPr>
            <p:ph type="ctrTitle"/>
          </p:nvPr>
        </p:nvSpPr>
        <p:spPr>
          <a:xfrm>
            <a:off x="228600" y="4114800"/>
            <a:ext cx="7239000" cy="533400"/>
          </a:xfrm>
          <a:noFill/>
        </p:spPr>
        <p:txBody>
          <a:bodyPr vert="horz"/>
          <a:lstStyle>
            <a:lvl1pPr algn="l" eaLnBrk="1" latinLnBrk="0" hangingPunct="1">
              <a:defRPr kumimoji="0" sz="2000" b="0" cap="all" spc="150" baseline="0">
                <a:solidFill>
                  <a:schemeClr val="bg1"/>
                </a:solidFill>
              </a:defRPr>
            </a:lvl1pPr>
            <a:extLst/>
          </a:lstStyle>
          <a:p>
            <a:r>
              <a:rPr kumimoji="0" lang="es-ES" smtClean="0"/>
              <a:t>Haga clic para modificar el estilo de título del patrón</a:t>
            </a:r>
            <a:endParaRPr kumimoji="0" lang="en-US" dirty="0"/>
          </a:p>
        </p:txBody>
      </p:sp>
      <p:sp>
        <p:nvSpPr>
          <p:cNvPr id="3" name="Rectangle 3"/>
          <p:cNvSpPr>
            <a:spLocks noGrp="1"/>
          </p:cNvSpPr>
          <p:nvPr>
            <p:ph type="dt" sz="half" idx="10"/>
          </p:nvPr>
        </p:nvSpPr>
        <p:spPr>
          <a:xfrm>
            <a:off x="228600" y="6477000"/>
            <a:ext cx="1600200" cy="304800"/>
          </a:xfrm>
        </p:spPr>
        <p:txBody>
          <a:bodyPr anchor="ctr"/>
          <a:lstStyle>
            <a:lvl1pPr algn="l" eaLnBrk="1" latinLnBrk="0" hangingPunct="1">
              <a:defRPr kumimoji="0">
                <a:solidFill>
                  <a:srgbClr val="A0A0A0"/>
                </a:solidFill>
              </a:defRPr>
            </a:lvl1pPr>
            <a:extLst/>
          </a:lstStyle>
          <a:p>
            <a:fld id="{8EBE846D-C806-46AA-930E-C1CEA08648E4}" type="datetime4">
              <a:rPr kumimoji="0" lang="es-CO" smtClean="0"/>
              <a:pPr/>
              <a:t>11 de septiembre de 2017</a:t>
            </a:fld>
            <a:endParaRPr kumimoji="0" lang="en-US" dirty="0"/>
          </a:p>
        </p:txBody>
      </p:sp>
      <p:sp>
        <p:nvSpPr>
          <p:cNvPr id="13" name="Slide Number Placeholder 12"/>
          <p:cNvSpPr>
            <a:spLocks noGrp="1"/>
          </p:cNvSpPr>
          <p:nvPr>
            <p:ph type="sldNum" sz="quarter" idx="12"/>
          </p:nvPr>
        </p:nvSpPr>
        <p:spPr>
          <a:xfrm>
            <a:off x="4061460" y="6553200"/>
            <a:ext cx="1021080" cy="304800"/>
          </a:xfrm>
        </p:spPr>
        <p:txBody>
          <a:bodyPr anchor="ctr"/>
          <a:lstStyle>
            <a:extLst/>
          </a:lstStyle>
          <a:p>
            <a:pPr algn="r"/>
            <a:fld id="{256D3EEF-DE4E-429D-8EC4-DDC531AFF587}" type="slidenum">
              <a:rPr kumimoji="0" lang="en-US" sz="1000" smtClean="0"/>
              <a:pPr algn="r"/>
              <a:t>‹Nº›</a:t>
            </a:fld>
            <a:endParaRPr kumimoji="0" lang="en-US" dirty="0"/>
          </a:p>
        </p:txBody>
      </p:sp>
      <p:sp>
        <p:nvSpPr>
          <p:cNvPr id="11" name="Rectangle 10"/>
          <p:cNvSpPr/>
          <p:nvPr userDrawn="1"/>
        </p:nvSpPr>
        <p:spPr>
          <a:xfrm>
            <a:off x="0" y="4645880"/>
            <a:ext cx="9144000" cy="27432"/>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ing Only">
    <p:spTree>
      <p:nvGrpSpPr>
        <p:cNvPr id="1" name=""/>
        <p:cNvGrpSpPr/>
        <p:nvPr/>
      </p:nvGrpSpPr>
      <p:grpSpPr>
        <a:xfrm>
          <a:off x="0" y="0"/>
          <a:ext cx="0" cy="0"/>
          <a:chOff x="0" y="0"/>
          <a:chExt cx="0" cy="0"/>
        </a:xfrm>
      </p:grpSpPr>
      <p:sp>
        <p:nvSpPr>
          <p:cNvPr id="29"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19"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7" name="Rectangle 7"/>
          <p:cNvSpPr>
            <a:spLocks noGrp="1"/>
          </p:cNvSpPr>
          <p:nvPr>
            <p:ph type="dt" sz="half" idx="14"/>
          </p:nvPr>
        </p:nvSpPr>
        <p:spPr/>
        <p:txBody>
          <a:bodyPr/>
          <a:lstStyle>
            <a:extLst/>
          </a:lstStyle>
          <a:p>
            <a:pPr algn="r"/>
            <a:fld id="{F6069057-EB1D-41DC-B3AA-4C34559AB89E}" type="datetime4">
              <a:rPr kumimoji="0" lang="es-CO" smtClean="0"/>
              <a:pPr algn="r"/>
              <a:t>11 de septiembre de 2017</a:t>
            </a:fld>
            <a:endParaRPr kumimoji="0" lang="en-US"/>
          </a:p>
        </p:txBody>
      </p:sp>
      <p:sp>
        <p:nvSpPr>
          <p:cNvPr id="8" name="Rectangle 8"/>
          <p:cNvSpPr>
            <a:spLocks noGrp="1"/>
          </p:cNvSpPr>
          <p:nvPr>
            <p:ph type="sldNum" sz="quarter" idx="15"/>
          </p:nvPr>
        </p:nvSpPr>
        <p:spPr>
          <a:xfrm>
            <a:off x="4038600" y="6533866"/>
            <a:ext cx="990600" cy="304800"/>
          </a:xfrm>
        </p:spPr>
        <p:txBody>
          <a:bodyPr/>
          <a:lstStyle>
            <a:extLst/>
          </a:lstStyle>
          <a:p>
            <a:pPr algn="r"/>
            <a:fld id="{256D3EEF-DE4E-429D-8EC4-DDC531AFF587}" type="slidenum">
              <a:rPr kumimoji="0" lang="en-US" sz="1000" smtClean="0"/>
              <a:pPr algn="r"/>
              <a:t>‹Nº›</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En blanco">
    <p:spTree>
      <p:nvGrpSpPr>
        <p:cNvPr id="1" name=""/>
        <p:cNvGrpSpPr/>
        <p:nvPr/>
      </p:nvGrpSpPr>
      <p:grpSpPr>
        <a:xfrm>
          <a:off x="0" y="0"/>
          <a:ext cx="0" cy="0"/>
          <a:chOff x="0" y="0"/>
          <a:chExt cx="0" cy="0"/>
        </a:xfrm>
      </p:grpSpPr>
      <p:sp>
        <p:nvSpPr>
          <p:cNvPr id="18"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6" name="Rectangle 6"/>
          <p:cNvSpPr>
            <a:spLocks noGrp="1"/>
          </p:cNvSpPr>
          <p:nvPr>
            <p:ph type="dt" sz="half" idx="10"/>
          </p:nvPr>
        </p:nvSpPr>
        <p:spPr/>
        <p:txBody>
          <a:bodyPr/>
          <a:lstStyle>
            <a:extLst/>
          </a:lstStyle>
          <a:p>
            <a:pPr algn="r"/>
            <a:fld id="{4945C5CF-BF2B-4651-BBC6-219B7FB8C356}" type="datetime4">
              <a:rPr kumimoji="0" lang="es-CO" smtClean="0"/>
              <a:pPr algn="r"/>
              <a:t>11 de septiembre de 2017</a:t>
            </a:fld>
            <a:endParaRPr kumimoji="0" lang="en-US"/>
          </a:p>
        </p:txBody>
      </p:sp>
      <p:sp>
        <p:nvSpPr>
          <p:cNvPr id="8" name="Rectangle 8"/>
          <p:cNvSpPr>
            <a:spLocks noGrp="1"/>
          </p:cNvSpPr>
          <p:nvPr>
            <p:ph type="sldNum" sz="quarter" idx="11"/>
          </p:nvPr>
        </p:nvSpPr>
        <p:spPr/>
        <p:txBody>
          <a:bodyPr/>
          <a:lstStyle>
            <a:extLst/>
          </a:lstStyle>
          <a:p>
            <a:pPr algn="r"/>
            <a:fld id="{256D3EEF-DE4E-429D-8EC4-DDC531AFF587}" type="slidenum">
              <a:rPr kumimoji="0" lang="en-US" sz="1000" smtClean="0"/>
              <a:pPr algn="r"/>
              <a:t>‹Nº›</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Up">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8" name="Rectangle 8"/>
          <p:cNvSpPr>
            <a:spLocks noGrp="1"/>
          </p:cNvSpPr>
          <p:nvPr>
            <p:ph type="body" sz="quarter" idx="13" hasCustomPrompt="1"/>
          </p:nvPr>
        </p:nvSpPr>
        <p:spPr>
          <a:xfrm>
            <a:off x="304800" y="381000"/>
            <a:ext cx="80772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1" name="Rectangle 11"/>
          <p:cNvSpPr>
            <a:spLocks noGrp="1"/>
          </p:cNvSpPr>
          <p:nvPr>
            <p:ph sz="quarter" idx="15"/>
          </p:nvPr>
        </p:nvSpPr>
        <p:spPr>
          <a:xfrm>
            <a:off x="304800" y="609600"/>
            <a:ext cx="8077200" cy="5638800"/>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9" name="Rectangle 9"/>
          <p:cNvSpPr>
            <a:spLocks noGrp="1"/>
          </p:cNvSpPr>
          <p:nvPr>
            <p:ph type="dt" sz="half" idx="16"/>
          </p:nvPr>
        </p:nvSpPr>
        <p:spPr/>
        <p:txBody>
          <a:bodyPr/>
          <a:lstStyle>
            <a:extLst/>
          </a:lstStyle>
          <a:p>
            <a:pPr algn="r"/>
            <a:fld id="{9E713E14-8DB2-44BE-A1C4-530FBA594779}" type="datetime4">
              <a:rPr kumimoji="0" lang="es-CO" smtClean="0"/>
              <a:pPr algn="r"/>
              <a:t>11 de septiembre de 2017</a:t>
            </a:fld>
            <a:endParaRPr kumimoji="0" lang="en-US"/>
          </a:p>
        </p:txBody>
      </p:sp>
      <p:sp>
        <p:nvSpPr>
          <p:cNvPr id="10" name="Rectangle 10"/>
          <p:cNvSpPr>
            <a:spLocks noGrp="1"/>
          </p:cNvSpPr>
          <p:nvPr>
            <p:ph type="sldNum" sz="quarter" idx="17"/>
          </p:nvPr>
        </p:nvSpPr>
        <p:spPr/>
        <p:txBody>
          <a:bodyPr/>
          <a:lstStyle>
            <a:extLst/>
          </a:lstStyle>
          <a:p>
            <a:pPr algn="r"/>
            <a:fld id="{256D3EEF-DE4E-429D-8EC4-DDC531AFF587}" type="slidenum">
              <a:rPr kumimoji="0" lang="en-US" sz="1000" smtClean="0"/>
              <a:pPr algn="r"/>
              <a:t>‹Nº›</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p:spTree>
      <p:nvGrpSpPr>
        <p:cNvPr id="1" name=""/>
        <p:cNvGrpSpPr/>
        <p:nvPr/>
      </p:nvGrpSpPr>
      <p:grpSpPr>
        <a:xfrm>
          <a:off x="0" y="0"/>
          <a:ext cx="0" cy="0"/>
          <a:chOff x="0" y="0"/>
          <a:chExt cx="0" cy="0"/>
        </a:xfrm>
      </p:grpSpPr>
      <p:sp>
        <p:nvSpPr>
          <p:cNvPr id="19"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31"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9" name="Rectangle 11"/>
          <p:cNvSpPr>
            <a:spLocks noGrp="1"/>
          </p:cNvSpPr>
          <p:nvPr>
            <p:ph sz="quarter" idx="15"/>
          </p:nvPr>
        </p:nvSpPr>
        <p:spPr>
          <a:xfrm>
            <a:off x="304800" y="609600"/>
            <a:ext cx="3962400" cy="5638800"/>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4" name="Rectangle 8"/>
          <p:cNvSpPr>
            <a:spLocks noGrp="1"/>
          </p:cNvSpPr>
          <p:nvPr>
            <p:ph type="body" sz="quarter" idx="16" hasCustomPrompt="1"/>
          </p:nvPr>
        </p:nvSpPr>
        <p:spPr>
          <a:xfrm>
            <a:off x="4416552"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5" name="Rectangle 11"/>
          <p:cNvSpPr>
            <a:spLocks noGrp="1"/>
          </p:cNvSpPr>
          <p:nvPr>
            <p:ph sz="quarter" idx="17"/>
          </p:nvPr>
        </p:nvSpPr>
        <p:spPr>
          <a:xfrm>
            <a:off x="4416552" y="609600"/>
            <a:ext cx="3962400" cy="5638800"/>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3" name="Rectangle 13"/>
          <p:cNvSpPr>
            <a:spLocks noGrp="1"/>
          </p:cNvSpPr>
          <p:nvPr>
            <p:ph type="dt" sz="half" idx="18"/>
          </p:nvPr>
        </p:nvSpPr>
        <p:spPr/>
        <p:txBody>
          <a:bodyPr/>
          <a:lstStyle>
            <a:extLst/>
          </a:lstStyle>
          <a:p>
            <a:pPr algn="r"/>
            <a:fld id="{D3D26BC0-AE44-403A-B2E4-1C8A97974B3B}" type="datetime4">
              <a:rPr kumimoji="0" lang="es-CO" smtClean="0"/>
              <a:pPr algn="r"/>
              <a:t>11 de septiembre de 2017</a:t>
            </a:fld>
            <a:endParaRPr kumimoji="0" lang="en-US"/>
          </a:p>
        </p:txBody>
      </p:sp>
      <p:sp>
        <p:nvSpPr>
          <p:cNvPr id="16" name="Rectangle 16"/>
          <p:cNvSpPr>
            <a:spLocks noGrp="1"/>
          </p:cNvSpPr>
          <p:nvPr>
            <p:ph type="sldNum" sz="quarter" idx="19"/>
          </p:nvPr>
        </p:nvSpPr>
        <p:spPr/>
        <p:txBody>
          <a:bodyPr/>
          <a:lstStyle>
            <a:extLst/>
          </a:lstStyle>
          <a:p>
            <a:pPr algn="r"/>
            <a:fld id="{256D3EEF-DE4E-429D-8EC4-DDC531AFF587}" type="slidenum">
              <a:rPr kumimoji="0" lang="en-US" sz="1000" smtClean="0"/>
              <a:pPr algn="r"/>
              <a:t>‹Nº›</a:t>
            </a:fld>
            <a:endParaRPr kumimoji="0" lang="en-US"/>
          </a:p>
        </p:txBody>
      </p:sp>
      <p:sp>
        <p:nvSpPr>
          <p:cNvPr id="17" name="Rectangle 17"/>
          <p:cNvSpPr>
            <a:spLocks noGrp="1"/>
          </p:cNvSpPr>
          <p:nvPr>
            <p:ph type="ftr" sz="quarter" idx="20"/>
          </p:nvPr>
        </p:nvSpPr>
        <p:spPr>
          <a:xfrm>
            <a:off x="2743200" y="6400800"/>
            <a:ext cx="3733800" cy="304800"/>
          </a:xfrm>
          <a:prstGeom prst="rect">
            <a:avLst/>
          </a:prstGeom>
        </p:spPr>
        <p:txBody>
          <a:bodyPr/>
          <a:lstStyle>
            <a:extLst/>
          </a:lstStyle>
          <a:p>
            <a:r>
              <a:rPr kumimoji="0" lang="en-US" smtClean="0"/>
              <a:t>Borrador sujeto a discusión</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Up: 2 left, 1 right">
    <p:spTree>
      <p:nvGrpSpPr>
        <p:cNvPr id="1" name=""/>
        <p:cNvGrpSpPr/>
        <p:nvPr/>
      </p:nvGrpSpPr>
      <p:grpSpPr>
        <a:xfrm>
          <a:off x="0" y="0"/>
          <a:ext cx="0" cy="0"/>
          <a:chOff x="0" y="0"/>
          <a:chExt cx="0" cy="0"/>
        </a:xfrm>
      </p:grpSpPr>
      <p:sp>
        <p:nvSpPr>
          <p:cNvPr id="28"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9" name="Rectangle 8"/>
          <p:cNvSpPr>
            <a:spLocks noGrp="1"/>
          </p:cNvSpPr>
          <p:nvPr>
            <p:ph type="body" sz="quarter" idx="13" hasCustomPrompt="1"/>
          </p:nvPr>
        </p:nvSpPr>
        <p:spPr>
          <a:xfrm>
            <a:off x="3048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8" name="Rectangle 11"/>
          <p:cNvSpPr>
            <a:spLocks noGrp="1"/>
          </p:cNvSpPr>
          <p:nvPr>
            <p:ph sz="quarter" idx="15"/>
          </p:nvPr>
        </p:nvSpPr>
        <p:spPr>
          <a:xfrm>
            <a:off x="304800" y="609600"/>
            <a:ext cx="3962400"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5" name="Rectangle 8"/>
          <p:cNvSpPr>
            <a:spLocks noGrp="1"/>
          </p:cNvSpPr>
          <p:nvPr>
            <p:ph type="body" sz="quarter" idx="16" hasCustomPrompt="1"/>
          </p:nvPr>
        </p:nvSpPr>
        <p:spPr>
          <a:xfrm>
            <a:off x="3017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7" name="Rectangle 11"/>
          <p:cNvSpPr>
            <a:spLocks noGrp="1"/>
          </p:cNvSpPr>
          <p:nvPr>
            <p:ph sz="quarter" idx="17"/>
          </p:nvPr>
        </p:nvSpPr>
        <p:spPr>
          <a:xfrm>
            <a:off x="301752" y="3547872"/>
            <a:ext cx="3965448"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0" name="Rectangle 8"/>
          <p:cNvSpPr>
            <a:spLocks noGrp="1"/>
          </p:cNvSpPr>
          <p:nvPr>
            <p:ph type="body" sz="quarter" idx="18" hasCustomPrompt="1"/>
          </p:nvPr>
        </p:nvSpPr>
        <p:spPr>
          <a:xfrm>
            <a:off x="4416552"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21" name="Rectangle 11"/>
          <p:cNvSpPr>
            <a:spLocks noGrp="1"/>
          </p:cNvSpPr>
          <p:nvPr>
            <p:ph sz="quarter" idx="19"/>
          </p:nvPr>
        </p:nvSpPr>
        <p:spPr>
          <a:xfrm>
            <a:off x="4416552" y="609600"/>
            <a:ext cx="3962400" cy="5638800"/>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3" name="Rectangle 13"/>
          <p:cNvSpPr>
            <a:spLocks noGrp="1"/>
          </p:cNvSpPr>
          <p:nvPr>
            <p:ph type="dt" sz="half" idx="20"/>
          </p:nvPr>
        </p:nvSpPr>
        <p:spPr/>
        <p:txBody>
          <a:bodyPr/>
          <a:lstStyle>
            <a:extLst/>
          </a:lstStyle>
          <a:p>
            <a:pPr algn="r"/>
            <a:fld id="{7A8C367C-4B9E-4F81-A7B1-C15C2DEB8CEA}" type="datetime4">
              <a:rPr kumimoji="0" lang="es-CO" smtClean="0"/>
              <a:pPr algn="r"/>
              <a:t>11 de septiembre de 2017</a:t>
            </a:fld>
            <a:endParaRPr kumimoji="0" lang="en-US"/>
          </a:p>
        </p:txBody>
      </p:sp>
      <p:sp>
        <p:nvSpPr>
          <p:cNvPr id="19" name="Rectangle 19"/>
          <p:cNvSpPr>
            <a:spLocks noGrp="1"/>
          </p:cNvSpPr>
          <p:nvPr>
            <p:ph type="sldNum" sz="quarter" idx="21"/>
          </p:nvPr>
        </p:nvSpPr>
        <p:spPr/>
        <p:txBody>
          <a:bodyPr/>
          <a:lstStyle>
            <a:extLst/>
          </a:lstStyle>
          <a:p>
            <a:pPr algn="r"/>
            <a:fld id="{256D3EEF-DE4E-429D-8EC4-DDC531AFF587}" type="slidenum">
              <a:rPr kumimoji="0" lang="en-US" sz="1000" smtClean="0"/>
              <a:pPr algn="r"/>
              <a:t>‹Nº›</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1 Left, 2 Right">
    <p:spTree>
      <p:nvGrpSpPr>
        <p:cNvPr id="1" name=""/>
        <p:cNvGrpSpPr/>
        <p:nvPr/>
      </p:nvGrpSpPr>
      <p:grpSpPr>
        <a:xfrm>
          <a:off x="0" y="0"/>
          <a:ext cx="0" cy="0"/>
          <a:chOff x="0" y="0"/>
          <a:chExt cx="0" cy="0"/>
        </a:xfrm>
      </p:grpSpPr>
      <p:sp>
        <p:nvSpPr>
          <p:cNvPr id="25" name="Rectangle 2"/>
          <p:cNvSpPr>
            <a:spLocks noGrp="1"/>
          </p:cNvSpPr>
          <p:nvPr>
            <p:ph type="title"/>
          </p:nvPr>
        </p:nvSpPr>
        <p:spPr/>
        <p:txBody>
          <a:bodyPr/>
          <a:lstStyle>
            <a:extLst/>
          </a:lstStyle>
          <a:p>
            <a:pPr eaLnBrk="1" latinLnBrk="1" hangingPunct="1"/>
            <a:r>
              <a:rPr lang="es-ES" smtClean="0"/>
              <a:t>Haga clic para modificar el estilo de título del patrón</a:t>
            </a:r>
            <a:endParaRPr/>
          </a:p>
        </p:txBody>
      </p:sp>
      <p:sp>
        <p:nvSpPr>
          <p:cNvPr id="13" name="Rectangle 8"/>
          <p:cNvSpPr>
            <a:spLocks noGrp="1"/>
          </p:cNvSpPr>
          <p:nvPr>
            <p:ph type="body" sz="quarter" idx="13" hasCustomPrompt="1"/>
          </p:nvPr>
        </p:nvSpPr>
        <p:spPr>
          <a:xfrm>
            <a:off x="304800" y="381000"/>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dirty="0"/>
          </a:p>
        </p:txBody>
      </p:sp>
      <p:sp>
        <p:nvSpPr>
          <p:cNvPr id="14" name="Rectangle 11"/>
          <p:cNvSpPr>
            <a:spLocks noGrp="1"/>
          </p:cNvSpPr>
          <p:nvPr>
            <p:ph sz="quarter" idx="15"/>
          </p:nvPr>
        </p:nvSpPr>
        <p:spPr>
          <a:xfrm>
            <a:off x="304800" y="609600"/>
            <a:ext cx="3962400" cy="5638800"/>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6" name="Rectangle 8"/>
          <p:cNvSpPr>
            <a:spLocks noGrp="1"/>
          </p:cNvSpPr>
          <p:nvPr>
            <p:ph type="body" sz="quarter" idx="16" hasCustomPrompt="1"/>
          </p:nvPr>
        </p:nvSpPr>
        <p:spPr>
          <a:xfrm>
            <a:off x="4419600" y="381000"/>
            <a:ext cx="3962400"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17" name="Rectangle 11"/>
          <p:cNvSpPr>
            <a:spLocks noGrp="1"/>
          </p:cNvSpPr>
          <p:nvPr>
            <p:ph sz="quarter" idx="17"/>
          </p:nvPr>
        </p:nvSpPr>
        <p:spPr>
          <a:xfrm>
            <a:off x="4419600" y="609600"/>
            <a:ext cx="3962400"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19" name="Rectangle 8"/>
          <p:cNvSpPr>
            <a:spLocks noGrp="1"/>
          </p:cNvSpPr>
          <p:nvPr>
            <p:ph type="body" sz="quarter" idx="18" hasCustomPrompt="1"/>
          </p:nvPr>
        </p:nvSpPr>
        <p:spPr>
          <a:xfrm>
            <a:off x="4416552" y="3319272"/>
            <a:ext cx="3965448" cy="228600"/>
          </a:xfrm>
          <a:solidFill>
            <a:schemeClr val="accent6">
              <a:shade val="75000"/>
            </a:schemeClr>
          </a:solidFill>
        </p:spPr>
        <p:txBody>
          <a:bodyPr/>
          <a:lstStyle>
            <a:lvl1pPr eaLnBrk="1" latinLnBrk="0" hangingPunct="1">
              <a:defRPr kumimoji="0" b="1">
                <a:solidFill>
                  <a:schemeClr val="bg1"/>
                </a:solidFill>
              </a:defRPr>
            </a:lvl1pPr>
            <a:extLst/>
          </a:lstStyle>
          <a:p>
            <a:pPr lvl="0"/>
            <a:r>
              <a:rPr kumimoji="0" lang="en-US" dirty="0" smtClean="0"/>
              <a:t>Click to add heading</a:t>
            </a:r>
            <a:endParaRPr kumimoji="0" lang="en-US"/>
          </a:p>
        </p:txBody>
      </p:sp>
      <p:sp>
        <p:nvSpPr>
          <p:cNvPr id="20" name="Rectangle 11"/>
          <p:cNvSpPr>
            <a:spLocks noGrp="1"/>
          </p:cNvSpPr>
          <p:nvPr>
            <p:ph sz="quarter" idx="19"/>
          </p:nvPr>
        </p:nvSpPr>
        <p:spPr>
          <a:xfrm>
            <a:off x="4416552" y="3547872"/>
            <a:ext cx="3965448" cy="2706624"/>
          </a:xfrm>
        </p:spPr>
        <p:txBody>
          <a:bodyPr/>
          <a:lstStyle>
            <a:extLst/>
          </a:lstStyle>
          <a:p>
            <a:pPr lvl="0" eaLnBrk="1" latinLnBrk="1" hangingPunct="1"/>
            <a:r>
              <a:rPr lang="es-ES" smtClean="0"/>
              <a:t>Haga clic para modificar el estilo de texto del patrón</a:t>
            </a:r>
          </a:p>
          <a:p>
            <a:pPr lvl="1" eaLnBrk="1" latinLnBrk="1" hangingPunct="1"/>
            <a:r>
              <a:rPr lang="es-ES" smtClean="0"/>
              <a:t>Segundo nivel</a:t>
            </a:r>
          </a:p>
          <a:p>
            <a:pPr lvl="2" eaLnBrk="1" latinLnBrk="1" hangingPunct="1"/>
            <a:r>
              <a:rPr lang="es-ES" smtClean="0"/>
              <a:t>Tercer nivel</a:t>
            </a:r>
          </a:p>
          <a:p>
            <a:pPr lvl="3" eaLnBrk="1" latinLnBrk="1" hangingPunct="1"/>
            <a:r>
              <a:rPr lang="es-ES" smtClean="0"/>
              <a:t>Cuarto nivel</a:t>
            </a:r>
          </a:p>
          <a:p>
            <a:pPr lvl="4" eaLnBrk="1" latinLnBrk="1" hangingPunct="1"/>
            <a:r>
              <a:rPr lang="es-ES" smtClean="0"/>
              <a:t>Quinto nivel</a:t>
            </a:r>
            <a:endParaRPr/>
          </a:p>
        </p:txBody>
      </p:sp>
      <p:sp>
        <p:nvSpPr>
          <p:cNvPr id="21" name="Rectangle 21"/>
          <p:cNvSpPr>
            <a:spLocks noGrp="1"/>
          </p:cNvSpPr>
          <p:nvPr>
            <p:ph type="dt" sz="half" idx="20"/>
          </p:nvPr>
        </p:nvSpPr>
        <p:spPr/>
        <p:txBody>
          <a:bodyPr/>
          <a:lstStyle>
            <a:extLst/>
          </a:lstStyle>
          <a:p>
            <a:pPr algn="r"/>
            <a:fld id="{58E5DFC8-0C68-4CCA-9BDF-7F2821D9ABEA}" type="datetime4">
              <a:rPr kumimoji="0" lang="es-CO" smtClean="0"/>
              <a:pPr algn="r"/>
              <a:t>11 de septiembre de 2017</a:t>
            </a:fld>
            <a:endParaRPr kumimoji="0" lang="en-US"/>
          </a:p>
        </p:txBody>
      </p:sp>
      <p:sp>
        <p:nvSpPr>
          <p:cNvPr id="22" name="Rectangle 22"/>
          <p:cNvSpPr>
            <a:spLocks noGrp="1"/>
          </p:cNvSpPr>
          <p:nvPr>
            <p:ph type="sldNum" sz="quarter" idx="21"/>
          </p:nvPr>
        </p:nvSpPr>
        <p:spPr/>
        <p:txBody>
          <a:bodyPr/>
          <a:lstStyle>
            <a:extLst/>
          </a:lstStyle>
          <a:p>
            <a:pPr algn="r"/>
            <a:fld id="{256D3EEF-DE4E-429D-8EC4-DDC531AFF587}" type="slidenum">
              <a:rPr kumimoji="0" lang="en-US" sz="1000" smtClean="0"/>
              <a:pPr algn="r"/>
              <a:t>‹Nº›</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10"/>
          <p:cNvSpPr/>
          <p:nvPr/>
        </p:nvSpPr>
        <p:spPr>
          <a:xfrm>
            <a:off x="8610600" y="0"/>
            <a:ext cx="5334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
        <p:nvSpPr>
          <p:cNvPr id="2" name="Rectangle 2"/>
          <p:cNvSpPr>
            <a:spLocks noGrp="1"/>
          </p:cNvSpPr>
          <p:nvPr>
            <p:ph type="title"/>
          </p:nvPr>
        </p:nvSpPr>
        <p:spPr>
          <a:xfrm>
            <a:off x="8610600" y="381000"/>
            <a:ext cx="533400" cy="5867400"/>
          </a:xfrm>
          <a:prstGeom prst="rect">
            <a:avLst/>
          </a:prstGeom>
        </p:spPr>
        <p:txBody>
          <a:bodyPr vert="vert" anchor="ctr">
            <a:normAutofit/>
          </a:bodyPr>
          <a:lstStyle>
            <a:extLst/>
          </a:lstStyle>
          <a:p>
            <a:pPr eaLnBrk="1" latinLnBrk="1" hangingPunct="1"/>
            <a:r>
              <a:rPr kumimoji="0" lang="es-ES" smtClean="0"/>
              <a:t>Haga clic para modificar el estilo de título del patrón</a:t>
            </a:r>
            <a:endParaRPr kumimoji="0" lang="en-US" smtClean="0"/>
          </a:p>
        </p:txBody>
      </p:sp>
      <p:sp>
        <p:nvSpPr>
          <p:cNvPr id="3" name="Rectangle 3"/>
          <p:cNvSpPr>
            <a:spLocks noGrp="1"/>
          </p:cNvSpPr>
          <p:nvPr>
            <p:ph type="body" idx="1"/>
          </p:nvPr>
        </p:nvSpPr>
        <p:spPr>
          <a:xfrm>
            <a:off x="304800" y="381000"/>
            <a:ext cx="8077200" cy="5867400"/>
          </a:xfrm>
          <a:prstGeom prst="rect">
            <a:avLst/>
          </a:prstGeom>
        </p:spPr>
        <p:txBody>
          <a:bodyPr vert="horz">
            <a:normAutofit/>
          </a:bodyPr>
          <a:lstStyle>
            <a:extLst/>
          </a:lstStyle>
          <a:p>
            <a:pPr lvl="0" eaLnBrk="1" latinLnBrk="1" hangingPunct="1"/>
            <a:r>
              <a:rPr kumimoji="0" lang="es-ES" smtClean="0"/>
              <a:t>Haga clic para modificar el estilo de texto del patrón</a:t>
            </a:r>
          </a:p>
          <a:p>
            <a:pPr lvl="1" eaLnBrk="1" latinLnBrk="1" hangingPunct="1"/>
            <a:r>
              <a:rPr kumimoji="0" lang="es-ES" smtClean="0"/>
              <a:t>Segundo nivel</a:t>
            </a:r>
          </a:p>
          <a:p>
            <a:pPr lvl="2" eaLnBrk="1" latinLnBrk="1" hangingPunct="1"/>
            <a:r>
              <a:rPr kumimoji="0" lang="es-ES" smtClean="0"/>
              <a:t>Tercer nivel</a:t>
            </a:r>
          </a:p>
          <a:p>
            <a:pPr lvl="3" eaLnBrk="1" latinLnBrk="1" hangingPunct="1"/>
            <a:r>
              <a:rPr kumimoji="0" lang="es-ES" smtClean="0"/>
              <a:t>Cuarto nivel</a:t>
            </a:r>
          </a:p>
          <a:p>
            <a:pPr lvl="4" eaLnBrk="1" latinLnBrk="1" hangingPunct="1"/>
            <a:r>
              <a:rPr kumimoji="0" lang="es-ES" smtClean="0"/>
              <a:t>Quinto nivel</a:t>
            </a:r>
            <a:endParaRPr kumimoji="0" lang="en-US"/>
          </a:p>
        </p:txBody>
      </p:sp>
      <p:sp>
        <p:nvSpPr>
          <p:cNvPr id="4" name="Rectangle 4"/>
          <p:cNvSpPr>
            <a:spLocks noGrp="1"/>
          </p:cNvSpPr>
          <p:nvPr>
            <p:ph type="dt" sz="half" idx="2"/>
          </p:nvPr>
        </p:nvSpPr>
        <p:spPr>
          <a:xfrm>
            <a:off x="7010400" y="76200"/>
            <a:ext cx="1371600" cy="228600"/>
          </a:xfrm>
          <a:prstGeom prst="rect">
            <a:avLst/>
          </a:prstGeom>
        </p:spPr>
        <p:txBody>
          <a:bodyPr vert="horz"/>
          <a:lstStyle>
            <a:lvl1pPr algn="ctr" eaLnBrk="1" latinLnBrk="0" hangingPunct="1">
              <a:defRPr kumimoji="0" sz="1000">
                <a:solidFill>
                  <a:schemeClr val="tx1">
                    <a:tint val="65000"/>
                  </a:schemeClr>
                </a:solidFill>
              </a:defRPr>
            </a:lvl1pPr>
            <a:extLst/>
          </a:lstStyle>
          <a:p>
            <a:pPr algn="r"/>
            <a:fld id="{44D82D13-C089-4E5A-B531-994A9B93229B}" type="datetime4">
              <a:rPr kumimoji="0" lang="es-CO" smtClean="0"/>
              <a:pPr algn="r"/>
              <a:t>11 de septiembre de 2017</a:t>
            </a:fld>
            <a:endParaRPr kumimoji="0" lang="en-US" sz="1000" dirty="0">
              <a:solidFill>
                <a:schemeClr val="tx1">
                  <a:tint val="65000"/>
                </a:schemeClr>
              </a:solidFill>
            </a:endParaRPr>
          </a:p>
        </p:txBody>
      </p:sp>
      <p:sp>
        <p:nvSpPr>
          <p:cNvPr id="6" name="Rectangle 6"/>
          <p:cNvSpPr>
            <a:spLocks noGrp="1"/>
          </p:cNvSpPr>
          <p:nvPr>
            <p:ph type="sldNum" sz="quarter" idx="4"/>
          </p:nvPr>
        </p:nvSpPr>
        <p:spPr>
          <a:xfrm>
            <a:off x="3774744" y="6477000"/>
            <a:ext cx="990600" cy="304800"/>
          </a:xfrm>
          <a:prstGeom prst="rect">
            <a:avLst/>
          </a:prstGeom>
        </p:spPr>
        <p:txBody>
          <a:bodyPr vert="horz" anchor="ctr"/>
          <a:lstStyle>
            <a:lvl1pPr algn="r" eaLnBrk="1" latinLnBrk="0" hangingPunct="1">
              <a:defRPr kumimoji="0" sz="1000"/>
            </a:lvl1pPr>
            <a:extLst/>
          </a:lstStyle>
          <a:p>
            <a:pPr algn="r"/>
            <a:fld id="{256D3EEF-DE4E-429D-8EC4-DDC531AFF587}" type="slidenum">
              <a:rPr kumimoji="0" lang="en-US" sz="1000" smtClean="0"/>
              <a:pPr algn="r"/>
              <a:t>‹Nº›</a:t>
            </a:fld>
            <a:endParaRPr kumimoji="0" lang="en-US" sz="1000" dirty="0"/>
          </a:p>
        </p:txBody>
      </p:sp>
      <p:sp>
        <p:nvSpPr>
          <p:cNvPr id="11" name="Rectangle 10"/>
          <p:cNvSpPr/>
          <p:nvPr/>
        </p:nvSpPr>
        <p:spPr>
          <a:xfrm>
            <a:off x="0" y="0"/>
            <a:ext cx="76200" cy="6858000"/>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a:endParaRPr kumimoji="0"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3" r:id="rId10"/>
    <p:sldLayoutId id="2147483658" r:id="rId11"/>
    <p:sldLayoutId id="2147483659" r:id="rId12"/>
    <p:sldLayoutId id="2147483660" r:id="rId13"/>
    <p:sldLayoutId id="2147483661" r:id="rId14"/>
    <p:sldLayoutId id="2147483662" r:id="rId15"/>
    <p:sldLayoutId id="2147483664" r:id="rId16"/>
    <p:sldLayoutId id="2147483665" r:id="rId17"/>
    <p:sldLayoutId id="2147483666" r:id="rId18"/>
    <p:sldLayoutId id="2147483667" r:id="rId19"/>
  </p:sldLayoutIdLst>
  <p:hf hdr="0" dt="0"/>
  <p:txStyles>
    <p:titleStyle>
      <a:lvl1pPr algn="l" rtl="0" eaLnBrk="1" latinLnBrk="0" hangingPunct="1">
        <a:spcBef>
          <a:spcPct val="0"/>
        </a:spcBef>
        <a:buNone/>
        <a:defRPr kumimoji="0" sz="2400" cap="small" spc="0" baseline="0">
          <a:solidFill>
            <a:schemeClr val="bg1"/>
          </a:solidFill>
          <a:latin typeface="+mj-lt"/>
          <a:ea typeface="+mj-ea"/>
          <a:cs typeface="+mj-cs"/>
        </a:defRPr>
      </a:lvl1pPr>
      <a:extLst/>
    </p:titleStyle>
    <p:bodyStyle>
      <a:lvl1pPr marL="0" marR="0" indent="0" algn="l" rtl="0" eaLnBrk="1" latinLnBrk="0" hangingPunct="1">
        <a:spcBef>
          <a:spcPct val="20000"/>
        </a:spcBef>
        <a:buFontTx/>
        <a:buNone/>
        <a:defRPr kumimoji="0" sz="1100">
          <a:solidFill>
            <a:schemeClr val="tx1"/>
          </a:solidFill>
          <a:latin typeface="+mn-lt"/>
          <a:ea typeface="+mn-ea"/>
          <a:cs typeface="+mn-cs"/>
        </a:defRPr>
      </a:lvl1pPr>
      <a:lvl2pPr marL="742950" indent="-285750" algn="l" rtl="0" eaLnBrk="1" latinLnBrk="0" hangingPunct="1">
        <a:spcBef>
          <a:spcPct val="20000"/>
        </a:spcBef>
        <a:buFontTx/>
        <a:buNone/>
        <a:defRPr kumimoji="0" sz="1100">
          <a:solidFill>
            <a:schemeClr val="tx1"/>
          </a:solidFill>
          <a:latin typeface="+mn-lt"/>
          <a:ea typeface="+mn-ea"/>
          <a:cs typeface="+mn-cs"/>
        </a:defRPr>
      </a:lvl2pPr>
      <a:lvl3pPr marL="1143000" indent="-228600" algn="l" rtl="0" eaLnBrk="1" latinLnBrk="0" hangingPunct="1">
        <a:spcBef>
          <a:spcPct val="20000"/>
        </a:spcBef>
        <a:buFontTx/>
        <a:buNone/>
        <a:defRPr kumimoji="0" sz="1100">
          <a:solidFill>
            <a:schemeClr val="tx1"/>
          </a:solidFill>
          <a:latin typeface="+mn-lt"/>
          <a:ea typeface="+mn-ea"/>
          <a:cs typeface="+mn-cs"/>
        </a:defRPr>
      </a:lvl3pPr>
      <a:lvl4pPr marL="1600200" indent="-228600" algn="l" rtl="0" eaLnBrk="1" latinLnBrk="0" hangingPunct="1">
        <a:spcBef>
          <a:spcPct val="20000"/>
        </a:spcBef>
        <a:buFontTx/>
        <a:buNone/>
        <a:defRPr kumimoji="0" sz="1100">
          <a:solidFill>
            <a:schemeClr val="tx1"/>
          </a:solidFill>
          <a:latin typeface="+mn-lt"/>
          <a:ea typeface="+mn-ea"/>
          <a:cs typeface="+mn-cs"/>
        </a:defRPr>
      </a:lvl4pPr>
      <a:lvl5pPr marL="2057400" indent="-228600" algn="l" rtl="0" eaLnBrk="1" latinLnBrk="0" hangingPunct="1">
        <a:spcBef>
          <a:spcPct val="20000"/>
        </a:spcBef>
        <a:buFontTx/>
        <a:buNone/>
        <a:defRPr kumimoji="0" sz="1100">
          <a:solidFill>
            <a:schemeClr val="tx1"/>
          </a:solidFill>
          <a:latin typeface="+mn-lt"/>
          <a:ea typeface="+mn-ea"/>
          <a:cs typeface="+mn-cs"/>
        </a:defRPr>
      </a:lvl5pPr>
      <a:lvl6pPr marL="2514600" indent="-228600" algn="l" rtl="0" eaLnBrk="1" latinLnBrk="0" hangingPunct="1">
        <a:spcBef>
          <a:spcPct val="20000"/>
        </a:spcBef>
        <a:buChar char="•"/>
        <a:defRPr kumimoji="0" sz="2000">
          <a:solidFill>
            <a:schemeClr val="tx1"/>
          </a:solidFill>
          <a:latin typeface="+mn-lt"/>
          <a:ea typeface="+mn-ea"/>
          <a:cs typeface="+mn-cs"/>
        </a:defRPr>
      </a:lvl6pPr>
      <a:lvl7pPr marL="2971800" indent="-228600" algn="l" rtl="0" eaLnBrk="1" latinLnBrk="0" hangingPunct="1">
        <a:spcBef>
          <a:spcPct val="20000"/>
        </a:spcBef>
        <a:buChar char="•"/>
        <a:defRPr kumimoji="0" sz="2000">
          <a:solidFill>
            <a:schemeClr val="tx1"/>
          </a:solidFill>
          <a:latin typeface="+mn-lt"/>
          <a:ea typeface="+mn-ea"/>
          <a:cs typeface="+mn-cs"/>
        </a:defRPr>
      </a:lvl7pPr>
      <a:lvl8pPr marL="3429000" indent="-228600" algn="l" rtl="0" eaLnBrk="1" latinLnBrk="0" hangingPunct="1">
        <a:spcBef>
          <a:spcPct val="20000"/>
        </a:spcBef>
        <a:buChar char="•"/>
        <a:defRPr kumimoji="0" sz="2000">
          <a:solidFill>
            <a:schemeClr val="tx1"/>
          </a:solidFill>
          <a:latin typeface="+mn-lt"/>
          <a:ea typeface="+mn-ea"/>
          <a:cs typeface="+mn-cs"/>
        </a:defRPr>
      </a:lvl8pPr>
      <a:lvl9pPr marL="3886200" indent="-228600" algn="l" rtl="0" eaLnBrk="1" latinLnBrk="0" hangingPunct="1">
        <a:spcBef>
          <a:spcPct val="20000"/>
        </a:spcBef>
        <a:buChar char="•"/>
        <a:defRPr kumimoji="0" sz="2000">
          <a:solidFill>
            <a:schemeClr val="tx1"/>
          </a:solidFill>
          <a:latin typeface="+mn-lt"/>
          <a:ea typeface="+mn-ea"/>
          <a:cs typeface="+mn-cs"/>
        </a:defRPr>
      </a:lvl9pPr>
      <a:extLst/>
    </p:bodyStyle>
    <p:otherStyle>
      <a:lvl1pPr marL="0" algn="l" rtl="0" eaLnBrk="1" latinLnBrk="0" hangingPunct="1">
        <a:defRPr kumimoji="0">
          <a:solidFill>
            <a:schemeClr val="tx1"/>
          </a:solidFill>
          <a:latin typeface="+mn-lt"/>
          <a:ea typeface="+mn-ea"/>
          <a:cs typeface="+mn-cs"/>
        </a:defRPr>
      </a:lvl1pPr>
      <a:lvl2pPr marL="457200" algn="l" rtl="0" eaLnBrk="1" latinLnBrk="0" hangingPunct="1">
        <a:defRPr kumimoji="0">
          <a:solidFill>
            <a:schemeClr val="tx1"/>
          </a:solidFill>
          <a:latin typeface="+mn-lt"/>
          <a:ea typeface="+mn-ea"/>
          <a:cs typeface="+mn-cs"/>
        </a:defRPr>
      </a:lvl2pPr>
      <a:lvl3pPr marL="914400" algn="l" rtl="0" eaLnBrk="1" latinLnBrk="0" hangingPunct="1">
        <a:defRPr kumimoji="0">
          <a:solidFill>
            <a:schemeClr val="tx1"/>
          </a:solidFill>
          <a:latin typeface="+mn-lt"/>
          <a:ea typeface="+mn-ea"/>
          <a:cs typeface="+mn-cs"/>
        </a:defRPr>
      </a:lvl3pPr>
      <a:lvl4pPr marL="1371600" algn="l" rtl="0" eaLnBrk="1" latinLnBrk="0" hangingPunct="1">
        <a:defRPr kumimoji="0">
          <a:solidFill>
            <a:schemeClr val="tx1"/>
          </a:solidFill>
          <a:latin typeface="+mn-lt"/>
          <a:ea typeface="+mn-ea"/>
          <a:cs typeface="+mn-cs"/>
        </a:defRPr>
      </a:lvl4pPr>
      <a:lvl5pPr marL="1828800" algn="l" rtl="0" eaLnBrk="1" latinLnBrk="0" hangingPunct="1">
        <a:defRPr kumimoji="0">
          <a:solidFill>
            <a:schemeClr val="tx1"/>
          </a:solidFill>
          <a:latin typeface="+mn-lt"/>
          <a:ea typeface="+mn-ea"/>
          <a:cs typeface="+mn-cs"/>
        </a:defRPr>
      </a:lvl5pPr>
      <a:lvl6pPr marL="2286000" algn="l" rtl="0" eaLnBrk="1" latinLnBrk="0" hangingPunct="1">
        <a:defRPr kumimoji="0">
          <a:solidFill>
            <a:schemeClr val="tx1"/>
          </a:solidFill>
          <a:latin typeface="+mn-lt"/>
          <a:ea typeface="+mn-ea"/>
          <a:cs typeface="+mn-cs"/>
        </a:defRPr>
      </a:lvl6pPr>
      <a:lvl7pPr marL="2743200" algn="l" rtl="0" eaLnBrk="1" latinLnBrk="0" hangingPunct="1">
        <a:defRPr kumimoji="0">
          <a:solidFill>
            <a:schemeClr val="tx1"/>
          </a:solidFill>
          <a:latin typeface="+mn-lt"/>
          <a:ea typeface="+mn-ea"/>
          <a:cs typeface="+mn-cs"/>
        </a:defRPr>
      </a:lvl7pPr>
      <a:lvl8pPr marL="3200400" algn="l" rtl="0" eaLnBrk="1" latinLnBrk="0" hangingPunct="1">
        <a:defRPr kumimoji="0">
          <a:solidFill>
            <a:schemeClr val="tx1"/>
          </a:solidFill>
          <a:latin typeface="+mn-lt"/>
          <a:ea typeface="+mn-ea"/>
          <a:cs typeface="+mn-cs"/>
        </a:defRPr>
      </a:lvl8pPr>
      <a:lvl9pPr marL="3657600" algn="l" rtl="0" eaLnBrk="1" latinLnBrk="0" hangingPunct="1">
        <a:defRPr kumimoji="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http://imagenes.minplan.gov.ar/www.minplan.gov.ar/minplan_flex/informes/informe_18_03.png" TargetMode="External"/><Relationship Id="rId18"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http://www.valledelcauca.gov.co/infraestructura/info/infraestructura/media/img5603" TargetMode="External"/><Relationship Id="rId12" Type="http://schemas.openxmlformats.org/officeDocument/2006/relationships/image" Target="../media/image22.png"/><Relationship Id="rId17" Type="http://schemas.openxmlformats.org/officeDocument/2006/relationships/image" Target="../media/image25.png"/><Relationship Id="rId2" Type="http://schemas.openxmlformats.org/officeDocument/2006/relationships/image" Target="../media/image15.png"/><Relationship Id="rId16" Type="http://schemas.openxmlformats.org/officeDocument/2006/relationships/image" Target="../media/image24.png"/><Relationship Id="rId1" Type="http://schemas.openxmlformats.org/officeDocument/2006/relationships/slideLayout" Target="../slideLayouts/slideLayout18.xml"/><Relationship Id="rId6" Type="http://schemas.openxmlformats.org/officeDocument/2006/relationships/image" Target="../media/image19.jpeg"/><Relationship Id="rId11" Type="http://schemas.openxmlformats.org/officeDocument/2006/relationships/image" Target="http://www.mitunja.net/mitunja/doble.jpg" TargetMode="External"/><Relationship Id="rId5" Type="http://schemas.openxmlformats.org/officeDocument/2006/relationships/image" Target="../media/image18.jpeg"/><Relationship Id="rId15" Type="http://schemas.openxmlformats.org/officeDocument/2006/relationships/image" Target="http://rcnradio.s3.amazonaws.com/sites/default/files/imagecache/294x223/imagenes/autopistas_de_la_montana2_1328886680.jpg" TargetMode="External"/><Relationship Id="rId10" Type="http://schemas.openxmlformats.org/officeDocument/2006/relationships/image" Target="../media/image21.jpeg"/><Relationship Id="rId4" Type="http://schemas.openxmlformats.org/officeDocument/2006/relationships/image" Target="../media/image17.png"/><Relationship Id="rId9" Type="http://schemas.openxmlformats.org/officeDocument/2006/relationships/image" Target="http://www.semana.com/photos/%5C1457%5CImgArticulo_T1_71179_201042_164726.jpg" TargetMode="External"/><Relationship Id="rId1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7.png"/><Relationship Id="rId7" Type="http://schemas.openxmlformats.org/officeDocument/2006/relationships/image" Target="../media/image31.png"/><Relationship Id="rId12"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25.pn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jpe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emf"/><Relationship Id="rId4" Type="http://schemas.openxmlformats.org/officeDocument/2006/relationships/image" Target="../media/image55.png"/><Relationship Id="rId9" Type="http://schemas.openxmlformats.org/officeDocument/2006/relationships/image" Target="../media/image60.emf"/></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5.xml"/><Relationship Id="rId6" Type="http://schemas.openxmlformats.org/officeDocument/2006/relationships/image" Target="../media/image69.jpeg"/><Relationship Id="rId11" Type="http://schemas.openxmlformats.org/officeDocument/2006/relationships/image" Target="../media/image51.png"/><Relationship Id="rId5" Type="http://schemas.openxmlformats.org/officeDocument/2006/relationships/image" Target="../media/image68.jpe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emf"/><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21.xml.rels><?xml version="1.0" encoding="UTF-8" standalone="yes"?>
<Relationships xmlns="http://schemas.openxmlformats.org/package/2006/relationships"><Relationship Id="rId8" Type="http://schemas.openxmlformats.org/officeDocument/2006/relationships/image" Target="../media/image86.emf"/><Relationship Id="rId3" Type="http://schemas.openxmlformats.org/officeDocument/2006/relationships/image" Target="../media/image82.emf"/><Relationship Id="rId7" Type="http://schemas.openxmlformats.org/officeDocument/2006/relationships/image" Target="../media/image85.emf"/><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84.emf"/><Relationship Id="rId5" Type="http://schemas.openxmlformats.org/officeDocument/2006/relationships/image" Target="../media/image64.png"/><Relationship Id="rId10" Type="http://schemas.openxmlformats.org/officeDocument/2006/relationships/image" Target="../media/image88.png"/><Relationship Id="rId4" Type="http://schemas.openxmlformats.org/officeDocument/2006/relationships/image" Target="../media/image83.emf"/><Relationship Id="rId9" Type="http://schemas.openxmlformats.org/officeDocument/2006/relationships/image" Target="../media/image87.emf"/></Relationships>
</file>

<file path=ppt/slides/_rels/slide2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64.pn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5.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97.jpeg"/><Relationship Id="rId7" Type="http://schemas.openxmlformats.org/officeDocument/2006/relationships/image" Target="../media/image101.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image" Target="../media/image103.png"/></Relationships>
</file>

<file path=ppt/slides/_rels/slide26.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7.png"/><Relationship Id="rId7" Type="http://schemas.openxmlformats.org/officeDocument/2006/relationships/image" Target="../media/image110.png"/><Relationship Id="rId2" Type="http://schemas.openxmlformats.org/officeDocument/2006/relationships/image" Target="../media/image75.png"/><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109.png"/><Relationship Id="rId4" Type="http://schemas.openxmlformats.org/officeDocument/2006/relationships/image" Target="../media/image108.png"/></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64.png"/><Relationship Id="rId2" Type="http://schemas.openxmlformats.org/officeDocument/2006/relationships/image" Target="../media/image112.jpeg"/><Relationship Id="rId1" Type="http://schemas.openxmlformats.org/officeDocument/2006/relationships/slideLayout" Target="../slideLayouts/slideLayout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jpeg"/></Relationships>
</file>

<file path=ppt/slides/_rels/slide2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75.png"/><Relationship Id="rId7" Type="http://schemas.openxmlformats.org/officeDocument/2006/relationships/image" Target="../media/image118.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7.png"/><Relationship Id="rId5" Type="http://schemas.openxmlformats.org/officeDocument/2006/relationships/image" Target="../media/image64.png"/><Relationship Id="rId4" Type="http://schemas.openxmlformats.org/officeDocument/2006/relationships/image" Target="../media/image116.jpeg"/><Relationship Id="rId9" Type="http://schemas.openxmlformats.org/officeDocument/2006/relationships/image" Target="../media/image120.jpeg"/></Relationships>
</file>

<file path=ppt/slides/_rels/slide29.xml.rels><?xml version="1.0" encoding="UTF-8" standalone="yes"?>
<Relationships xmlns="http://schemas.openxmlformats.org/package/2006/relationships"><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5.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27.png"/><Relationship Id="rId7" Type="http://schemas.openxmlformats.org/officeDocument/2006/relationships/image" Target="../media/image13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0.jpg"/><Relationship Id="rId11" Type="http://schemas.openxmlformats.org/officeDocument/2006/relationships/image" Target="http://tbn0.google.com/images?q=tbn:38wAraryIcpXWM:http://www.aldeaeducativa.com/images/telecomunicacion01.jpg" TargetMode="External"/><Relationship Id="rId5" Type="http://schemas.openxmlformats.org/officeDocument/2006/relationships/image" Target="../media/image129.jpeg"/><Relationship Id="rId10" Type="http://schemas.openxmlformats.org/officeDocument/2006/relationships/image" Target="../media/image132.jpeg"/><Relationship Id="rId4" Type="http://schemas.openxmlformats.org/officeDocument/2006/relationships/image" Target="../media/image128.jpeg"/><Relationship Id="rId9" Type="http://schemas.openxmlformats.org/officeDocument/2006/relationships/image" Target="../media/image115.png"/></Relationships>
</file>

<file path=ppt/slides/_rels/slide31.xml.rels><?xml version="1.0" encoding="UTF-8" standalone="yes"?>
<Relationships xmlns="http://schemas.openxmlformats.org/package/2006/relationships"><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image" Target="../media/image133.png"/><Relationship Id="rId1" Type="http://schemas.openxmlformats.org/officeDocument/2006/relationships/slideLayout" Target="../slideLayouts/slideLayout18.xml"/><Relationship Id="rId6" Type="http://schemas.openxmlformats.org/officeDocument/2006/relationships/image" Target="../media/image137.png"/><Relationship Id="rId5" Type="http://schemas.openxmlformats.org/officeDocument/2006/relationships/image" Target="../media/image136.png"/><Relationship Id="rId4" Type="http://schemas.openxmlformats.org/officeDocument/2006/relationships/image" Target="../media/image135.png"/></Relationships>
</file>

<file path=ppt/slides/_rels/slide32.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image" Target="../media/image139.png"/><Relationship Id="rId1" Type="http://schemas.openxmlformats.org/officeDocument/2006/relationships/slideLayout" Target="../slideLayouts/slideLayout18.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33.xml.rels><?xml version="1.0" encoding="UTF-8" standalone="yes"?>
<Relationships xmlns="http://schemas.openxmlformats.org/package/2006/relationships"><Relationship Id="rId3" Type="http://schemas.openxmlformats.org/officeDocument/2006/relationships/image" Target="../media/image146.png"/><Relationship Id="rId7" Type="http://schemas.openxmlformats.org/officeDocument/2006/relationships/image" Target="../media/image150.png"/><Relationship Id="rId2" Type="http://schemas.openxmlformats.org/officeDocument/2006/relationships/image" Target="../media/image145.png"/><Relationship Id="rId1" Type="http://schemas.openxmlformats.org/officeDocument/2006/relationships/slideLayout" Target="../slideLayouts/slideLayout18.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3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12" Type="http://schemas.openxmlformats.org/officeDocument/2006/relationships/image" Target="../media/image16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4.png"/><Relationship Id="rId11" Type="http://schemas.openxmlformats.org/officeDocument/2006/relationships/image" Target="../media/image159.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hyperlink" Target="mailto:gcastro@cipfirm.com"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mailto:rrave@cipfirm.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4.png"/><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2133600" y="3657600"/>
            <a:ext cx="5334000" cy="830997"/>
          </a:xfrm>
          <a:prstGeom prst="rect">
            <a:avLst/>
          </a:prstGeom>
        </p:spPr>
        <p:txBody>
          <a:bodyPr wrap="square">
            <a:spAutoFit/>
          </a:bodyPr>
          <a:lstStyle/>
          <a:p>
            <a:pPr algn="ctr" eaLnBrk="1" hangingPunct="1"/>
            <a:endParaRPr lang="es-ES" sz="1600" b="1" dirty="0" smtClean="0">
              <a:solidFill>
                <a:schemeClr val="bg1"/>
              </a:solidFill>
              <a:latin typeface="Arial Narrow" panose="020B0606020202030204" pitchFamily="34" charset="0"/>
            </a:endParaRPr>
          </a:p>
          <a:p>
            <a:pPr algn="ctr" eaLnBrk="1" hangingPunct="1"/>
            <a:r>
              <a:rPr lang="es-ES" sz="1600" b="1" dirty="0" smtClean="0">
                <a:solidFill>
                  <a:schemeClr val="bg1"/>
                </a:solidFill>
                <a:latin typeface="Arial Narrow" panose="020B0606020202030204" pitchFamily="34" charset="0"/>
              </a:rPr>
              <a:t>CONSULTORIAS </a:t>
            </a:r>
            <a:r>
              <a:rPr lang="es-ES" sz="1600" b="1" dirty="0">
                <a:solidFill>
                  <a:schemeClr val="bg1"/>
                </a:solidFill>
                <a:latin typeface="Arial Narrow" panose="020B0606020202030204" pitchFamily="34" charset="0"/>
              </a:rPr>
              <a:t>INVERSIONES </a:t>
            </a:r>
            <a:r>
              <a:rPr lang="es-ES" sz="1600" b="1" dirty="0" smtClean="0">
                <a:solidFill>
                  <a:schemeClr val="bg1"/>
                </a:solidFill>
                <a:latin typeface="Arial Narrow" panose="020B0606020202030204" pitchFamily="34" charset="0"/>
              </a:rPr>
              <a:t> Y </a:t>
            </a:r>
            <a:r>
              <a:rPr lang="es-ES" sz="1600" b="1" dirty="0">
                <a:solidFill>
                  <a:schemeClr val="bg1"/>
                </a:solidFill>
                <a:latin typeface="Arial Narrow" panose="020B0606020202030204" pitchFamily="34" charset="0"/>
              </a:rPr>
              <a:t>PROYECTOS </a:t>
            </a:r>
            <a:r>
              <a:rPr lang="es-ES" sz="1600" b="1" dirty="0" smtClean="0">
                <a:solidFill>
                  <a:schemeClr val="bg1"/>
                </a:solidFill>
                <a:latin typeface="Arial Narrow" panose="020B0606020202030204" pitchFamily="34" charset="0"/>
              </a:rPr>
              <a:t>S.A.S</a:t>
            </a:r>
          </a:p>
          <a:p>
            <a:pPr algn="ctr" eaLnBrk="1" hangingPunct="1"/>
            <a:r>
              <a:rPr lang="es-ES" sz="1600" b="1" dirty="0" smtClean="0">
                <a:solidFill>
                  <a:schemeClr val="bg1"/>
                </a:solidFill>
                <a:latin typeface="Arial Narrow" panose="020B0606020202030204" pitchFamily="34" charset="0"/>
              </a:rPr>
              <a:t> CIP S.A.S .</a:t>
            </a:r>
            <a:endParaRPr lang="es-ES" sz="1600" b="1" dirty="0">
              <a:solidFill>
                <a:schemeClr val="bg1"/>
              </a:solidFill>
              <a:latin typeface="Arial Narrow" panose="020B0606020202030204" pitchFamily="34" charset="0"/>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762000"/>
            <a:ext cx="2676892" cy="2095500"/>
          </a:xfrm>
          <a:prstGeom prst="rect">
            <a:avLst/>
          </a:prstGeom>
        </p:spPr>
      </p:pic>
      <p:sp>
        <p:nvSpPr>
          <p:cNvPr id="3" name="CuadroTexto 2"/>
          <p:cNvSpPr txBox="1"/>
          <p:nvPr/>
        </p:nvSpPr>
        <p:spPr>
          <a:xfrm>
            <a:off x="1524000" y="4800600"/>
            <a:ext cx="7407227" cy="338554"/>
          </a:xfrm>
          <a:prstGeom prst="rect">
            <a:avLst/>
          </a:prstGeom>
          <a:noFill/>
        </p:spPr>
        <p:txBody>
          <a:bodyPr wrap="square" rtlCol="0">
            <a:spAutoFit/>
          </a:bodyPr>
          <a:lstStyle/>
          <a:p>
            <a:pPr algn="r"/>
            <a:r>
              <a:rPr lang="es-CO" sz="1600" b="1" dirty="0" smtClean="0">
                <a:latin typeface="Arial Narrow" panose="020B0606020202030204" pitchFamily="34" charset="0"/>
              </a:rPr>
              <a:t>Primera estructuradora integral de proyectos en Colombia.</a:t>
            </a:r>
          </a:p>
        </p:txBody>
      </p:sp>
    </p:spTree>
    <p:extLst>
      <p:ext uri="{BB962C8B-B14F-4D97-AF65-F5344CB8AC3E}">
        <p14:creationId xmlns:p14="http://schemas.microsoft.com/office/powerpoint/2010/main" val="3529882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ctrTitle"/>
          </p:nvPr>
        </p:nvSpPr>
        <p:spPr>
          <a:xfrm>
            <a:off x="2590800" y="4038600"/>
            <a:ext cx="4191000" cy="533400"/>
          </a:xfrm>
        </p:spPr>
        <p:txBody>
          <a:bodyPr>
            <a:noAutofit/>
          </a:bodyPr>
          <a:lstStyle>
            <a:extLst/>
          </a:lstStyle>
          <a:p>
            <a:pPr algn="ctr"/>
            <a:r>
              <a:rPr lang="es-ES" sz="1600" b="1" dirty="0" smtClean="0">
                <a:latin typeface="Arial Narrow" panose="020B0606020202030204" pitchFamily="34" charset="0"/>
              </a:rPr>
              <a:t>EXPERIENCIA INFRAESTRUCTURA PRODUCTIVA </a:t>
            </a:r>
            <a:endParaRPr lang="es-ES" sz="1600" b="1" dirty="0">
              <a:latin typeface="Arial Narrow" panose="020B0606020202030204" pitchFamily="34" charset="0"/>
            </a:endParaRPr>
          </a:p>
        </p:txBody>
      </p:sp>
      <p:pic>
        <p:nvPicPr>
          <p:cNvPr id="5" name="Picture 6" descr="C:\Users\LENOVO 3\Downloads\MP9004432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371600"/>
            <a:ext cx="9144000" cy="2601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6531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logo fona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14" y="400017"/>
            <a:ext cx="664518" cy="74573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52970" y="1346249"/>
            <a:ext cx="3505200" cy="2893100"/>
          </a:xfrm>
          <a:prstGeom prst="rect">
            <a:avLst/>
          </a:prstGeom>
        </p:spPr>
        <p:txBody>
          <a:bodyPr wrap="square">
            <a:spAutoFit/>
          </a:bodyPr>
          <a:lstStyle/>
          <a:p>
            <a:pPr algn="just"/>
            <a:r>
              <a:rPr lang="es-ES" sz="1400" b="1" dirty="0" smtClean="0">
                <a:latin typeface="Arial Narrow" pitchFamily="34" charset="0"/>
              </a:rPr>
              <a:t>Objeto: </a:t>
            </a:r>
          </a:p>
          <a:p>
            <a:pPr algn="just"/>
            <a:r>
              <a:rPr lang="es-ES" sz="1400" dirty="0" smtClean="0">
                <a:latin typeface="Arial Narrow" pitchFamily="34" charset="0"/>
              </a:rPr>
              <a:t>Estructuración integral</a:t>
            </a:r>
            <a:r>
              <a:rPr lang="es-ES" sz="1400" b="1" dirty="0" smtClean="0">
                <a:latin typeface="Arial Narrow" pitchFamily="34" charset="0"/>
              </a:rPr>
              <a:t> </a:t>
            </a:r>
            <a:r>
              <a:rPr lang="es-ES" sz="1400" dirty="0" smtClean="0">
                <a:latin typeface="Arial Narrow" pitchFamily="34" charset="0"/>
              </a:rPr>
              <a:t>Grupo</a:t>
            </a:r>
            <a:r>
              <a:rPr lang="es-CO" sz="1400" dirty="0" smtClean="0">
                <a:latin typeface="Arial Narrow" pitchFamily="34" charset="0"/>
              </a:rPr>
              <a:t> 4 Norte, corredores: (1) Caucasia – la ye; (2) el Viajano – San Marcos; (3) Cereté – Cruz del Viso; (4) Ciénaga de Oro – La Yé; (5) </a:t>
            </a:r>
            <a:r>
              <a:rPr lang="es-CO" sz="1400" dirty="0">
                <a:latin typeface="Arial Narrow" pitchFamily="34" charset="0"/>
              </a:rPr>
              <a:t>S</a:t>
            </a:r>
            <a:r>
              <a:rPr lang="es-CO" sz="1400" dirty="0" smtClean="0">
                <a:latin typeface="Arial Narrow" pitchFamily="34" charset="0"/>
              </a:rPr>
              <a:t>ahagún – Sincelejo; (6) Cruz del Viso – </a:t>
            </a:r>
            <a:r>
              <a:rPr lang="es-CO" sz="1400" dirty="0">
                <a:latin typeface="Arial Narrow" pitchFamily="34" charset="0"/>
              </a:rPr>
              <a:t>A</a:t>
            </a:r>
            <a:r>
              <a:rPr lang="es-CO" sz="1400" dirty="0" smtClean="0">
                <a:latin typeface="Arial Narrow" pitchFamily="34" charset="0"/>
              </a:rPr>
              <a:t>rjona: (7) Corozal – Cruz del </a:t>
            </a:r>
            <a:r>
              <a:rPr lang="es-CO" sz="1400" dirty="0">
                <a:latin typeface="Arial Narrow" pitchFamily="34" charset="0"/>
              </a:rPr>
              <a:t>V</a:t>
            </a:r>
            <a:r>
              <a:rPr lang="es-CO" sz="1400" dirty="0" smtClean="0">
                <a:latin typeface="Arial Narrow" pitchFamily="34" charset="0"/>
              </a:rPr>
              <a:t>iso; (8) Puerta de Hierro – Yatí; (9) Carrero – Ponedera; (10) El burro – Tamalameque; (11) </a:t>
            </a:r>
            <a:r>
              <a:rPr lang="es-CO" sz="1400" dirty="0">
                <a:latin typeface="Arial Narrow" pitchFamily="34" charset="0"/>
              </a:rPr>
              <a:t>C</a:t>
            </a:r>
            <a:r>
              <a:rPr lang="es-CO" sz="1400" dirty="0" smtClean="0">
                <a:latin typeface="Arial Narrow" pitchFamily="34" charset="0"/>
              </a:rPr>
              <a:t>artagena – Barranquilla; (12) Barranquilla – Yé de  Ciénaga; (13) Quebrada el Doctor – Puerto Santa Marta; (14) Distracción – la Florida; (15) San </a:t>
            </a:r>
            <a:r>
              <a:rPr lang="es-CO" sz="1400" dirty="0">
                <a:latin typeface="Arial Narrow" pitchFamily="34" charset="0"/>
              </a:rPr>
              <a:t>R</a:t>
            </a:r>
            <a:r>
              <a:rPr lang="es-CO" sz="1400" dirty="0" smtClean="0">
                <a:latin typeface="Arial Narrow" pitchFamily="34" charset="0"/>
              </a:rPr>
              <a:t>oque Cuestecitas; (16) Valledupar – La paz y (17) Valledupar – San juan del cesar (…)”.</a:t>
            </a:r>
            <a:endParaRPr lang="es-ES" sz="1400" b="1" dirty="0">
              <a:latin typeface="Arial Narrow" pitchFamily="34" charset="0"/>
            </a:endParaRPr>
          </a:p>
        </p:txBody>
      </p:sp>
      <p:sp>
        <p:nvSpPr>
          <p:cNvPr id="6" name="CuadroTexto 5"/>
          <p:cNvSpPr txBox="1"/>
          <p:nvPr/>
        </p:nvSpPr>
        <p:spPr>
          <a:xfrm>
            <a:off x="946948" y="9777168"/>
            <a:ext cx="511225" cy="1692771"/>
          </a:xfrm>
          <a:prstGeom prst="rect">
            <a:avLst/>
          </a:prstGeom>
          <a:noFill/>
        </p:spPr>
        <p:txBody>
          <a:bodyPr wrap="square" rtlCol="0">
            <a:spAutoFit/>
          </a:bodyPr>
          <a:lstStyle/>
          <a:p>
            <a:endParaRPr lang="es-CO" dirty="0"/>
          </a:p>
          <a:p>
            <a:endParaRPr lang="es-CO" dirty="0" smtClean="0">
              <a:latin typeface="Arial Narrow" panose="020B0606020202030204" pitchFamily="34" charset="0"/>
            </a:endParaRPr>
          </a:p>
          <a:p>
            <a:r>
              <a:rPr lang="es-CO" sz="800" dirty="0" smtClean="0">
                <a:latin typeface="Arial Narrow" panose="020B0606020202030204" pitchFamily="34" charset="0"/>
              </a:rPr>
              <a:t>Más de 54 puentes diseñados</a:t>
            </a:r>
          </a:p>
          <a:p>
            <a:endParaRPr lang="es-CO" sz="1400" dirty="0">
              <a:latin typeface="Arial Narrow" panose="020B0606020202030204" pitchFamily="34" charset="0"/>
            </a:endParaRPr>
          </a:p>
          <a:p>
            <a:r>
              <a:rPr lang="es-CO" sz="1400" dirty="0" smtClean="0">
                <a:latin typeface="Arial Narrow" panose="020B0606020202030204" pitchFamily="34" charset="0"/>
              </a:rPr>
              <a:t> </a:t>
            </a:r>
          </a:p>
        </p:txBody>
      </p:sp>
      <p:pic>
        <p:nvPicPr>
          <p:cNvPr id="7" name="Imagen 6"/>
          <p:cNvPicPr>
            <a:picLocks noChangeAspect="1"/>
          </p:cNvPicPr>
          <p:nvPr/>
        </p:nvPicPr>
        <p:blipFill>
          <a:blip r:embed="rId3"/>
          <a:stretch>
            <a:fillRect/>
          </a:stretch>
        </p:blipFill>
        <p:spPr>
          <a:xfrm>
            <a:off x="279907" y="4558313"/>
            <a:ext cx="511628" cy="511628"/>
          </a:xfrm>
          <a:prstGeom prst="rect">
            <a:avLst/>
          </a:prstGeom>
        </p:spPr>
      </p:pic>
      <p:pic>
        <p:nvPicPr>
          <p:cNvPr id="8" name="Imagen 7"/>
          <p:cNvPicPr>
            <a:picLocks noChangeAspect="1"/>
          </p:cNvPicPr>
          <p:nvPr/>
        </p:nvPicPr>
        <p:blipFill>
          <a:blip r:embed="rId4"/>
          <a:stretch>
            <a:fillRect/>
          </a:stretch>
        </p:blipFill>
        <p:spPr>
          <a:xfrm>
            <a:off x="286651" y="5188499"/>
            <a:ext cx="521495" cy="239478"/>
          </a:xfrm>
          <a:prstGeom prst="rect">
            <a:avLst/>
          </a:prstGeom>
        </p:spPr>
      </p:pic>
      <p:pic>
        <p:nvPicPr>
          <p:cNvPr id="10" name="Imagen 9" descr="http://www.eluniversal.com.co/sites/default/files/201405/vias1_0.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38600" y="0"/>
            <a:ext cx="2590800" cy="2057400"/>
          </a:xfrm>
          <a:prstGeom prst="rect">
            <a:avLst/>
          </a:prstGeom>
          <a:noFill/>
          <a:ln>
            <a:noFill/>
          </a:ln>
        </p:spPr>
      </p:pic>
      <p:pic>
        <p:nvPicPr>
          <p:cNvPr id="11" name="Imagen 10" descr="http://www.valledelcauca.gov.co/infraestructura/info/infraestructura/media/img5603"/>
          <p:cNvPicPr/>
          <p:nvPr/>
        </p:nvPicPr>
        <p:blipFill>
          <a:blip r:embed="rId6" r:link="rId7" cstate="print"/>
          <a:srcRect/>
          <a:stretch>
            <a:fillRect/>
          </a:stretch>
        </p:blipFill>
        <p:spPr bwMode="auto">
          <a:xfrm>
            <a:off x="6629400" y="0"/>
            <a:ext cx="2019351" cy="2057400"/>
          </a:xfrm>
          <a:prstGeom prst="rect">
            <a:avLst/>
          </a:prstGeom>
          <a:noFill/>
          <a:ln w="9525">
            <a:noFill/>
            <a:miter lim="800000"/>
            <a:headEnd/>
            <a:tailEnd/>
          </a:ln>
        </p:spPr>
      </p:pic>
      <p:pic>
        <p:nvPicPr>
          <p:cNvPr id="12" name="Imagen 11" descr="http://www.semana.com/photos/%5C1457%5CImgArticulo_T1_71179_201042_164726.jpg"/>
          <p:cNvPicPr/>
          <p:nvPr/>
        </p:nvPicPr>
        <p:blipFill>
          <a:blip r:embed="rId8" r:link="rId9" cstate="print"/>
          <a:srcRect/>
          <a:stretch>
            <a:fillRect/>
          </a:stretch>
        </p:blipFill>
        <p:spPr bwMode="auto">
          <a:xfrm>
            <a:off x="4038599" y="2057400"/>
            <a:ext cx="4610151" cy="2057400"/>
          </a:xfrm>
          <a:prstGeom prst="rect">
            <a:avLst/>
          </a:prstGeom>
          <a:noFill/>
          <a:ln w="9525">
            <a:noFill/>
            <a:miter lim="800000"/>
            <a:headEnd/>
            <a:tailEnd/>
          </a:ln>
        </p:spPr>
      </p:pic>
      <p:pic>
        <p:nvPicPr>
          <p:cNvPr id="13" name="Imagen 12" descr="http://www.mitunja.net/mitunja/doble.jpg"/>
          <p:cNvPicPr/>
          <p:nvPr/>
        </p:nvPicPr>
        <p:blipFill>
          <a:blip r:embed="rId10" r:link="rId11" cstate="print"/>
          <a:srcRect/>
          <a:stretch>
            <a:fillRect/>
          </a:stretch>
        </p:blipFill>
        <p:spPr bwMode="auto">
          <a:xfrm>
            <a:off x="4038598" y="5238253"/>
            <a:ext cx="2286001" cy="1619747"/>
          </a:xfrm>
          <a:prstGeom prst="rect">
            <a:avLst/>
          </a:prstGeom>
          <a:noFill/>
          <a:ln w="9525">
            <a:noFill/>
            <a:miter lim="800000"/>
            <a:headEnd/>
            <a:tailEnd/>
          </a:ln>
        </p:spPr>
      </p:pic>
      <p:pic>
        <p:nvPicPr>
          <p:cNvPr id="14" name="Imagen 13" descr="http://imagenes.minplan.gov.ar/www.minplan.gov.ar/minplan_flex/informes/informe_18_03.png"/>
          <p:cNvPicPr/>
          <p:nvPr/>
        </p:nvPicPr>
        <p:blipFill>
          <a:blip r:embed="rId12" r:link="rId13" cstate="print"/>
          <a:srcRect/>
          <a:stretch>
            <a:fillRect/>
          </a:stretch>
        </p:blipFill>
        <p:spPr bwMode="auto">
          <a:xfrm>
            <a:off x="6324598" y="5238252"/>
            <a:ext cx="2324151" cy="1619747"/>
          </a:xfrm>
          <a:prstGeom prst="rect">
            <a:avLst/>
          </a:prstGeom>
          <a:noFill/>
          <a:ln w="9525">
            <a:noFill/>
            <a:miter lim="800000"/>
            <a:headEnd/>
            <a:tailEnd/>
          </a:ln>
        </p:spPr>
      </p:pic>
      <p:pic>
        <p:nvPicPr>
          <p:cNvPr id="15" name="Imagen 14" descr="http://rcnradio.s3.amazonaws.com/sites/default/files/imagecache/294x223/imagenes/autopistas_de_la_montana2_1328886680.jpg"/>
          <p:cNvPicPr/>
          <p:nvPr/>
        </p:nvPicPr>
        <p:blipFill>
          <a:blip r:embed="rId14" r:link="rId15" cstate="print"/>
          <a:srcRect/>
          <a:stretch>
            <a:fillRect/>
          </a:stretch>
        </p:blipFill>
        <p:spPr bwMode="auto">
          <a:xfrm>
            <a:off x="4038600" y="4038600"/>
            <a:ext cx="4659082" cy="1551054"/>
          </a:xfrm>
          <a:prstGeom prst="rect">
            <a:avLst/>
          </a:prstGeom>
          <a:noFill/>
          <a:ln w="9525">
            <a:noFill/>
            <a:miter lim="800000"/>
            <a:headEnd/>
            <a:tailEnd/>
          </a:ln>
        </p:spPr>
      </p:pic>
      <p:pic>
        <p:nvPicPr>
          <p:cNvPr id="17" name="Picture 2" descr="http://img.new.livestream.com/events/0000000000296949/3bf22afb-624a-4fed-bd65-ecfece325aa6.png"/>
          <p:cNvPicPr/>
          <p:nvPr/>
        </p:nvPicPr>
        <p:blipFill rotWithShape="1">
          <a:blip r:embed="rId16" cstate="print">
            <a:extLst>
              <a:ext uri="{28A0092B-C50C-407E-A947-70E740481C1C}">
                <a14:useLocalDpi xmlns:a14="http://schemas.microsoft.com/office/drawing/2010/main" val="0"/>
              </a:ext>
            </a:extLst>
          </a:blip>
          <a:srcRect t="9147" b="40546"/>
          <a:stretch/>
        </p:blipFill>
        <p:spPr bwMode="auto">
          <a:xfrm>
            <a:off x="2008659" y="358691"/>
            <a:ext cx="1469082" cy="745737"/>
          </a:xfrm>
          <a:prstGeom prst="rect">
            <a:avLst/>
          </a:prstGeom>
          <a:noFill/>
          <a:extLst/>
        </p:spPr>
      </p:pic>
      <p:sp>
        <p:nvSpPr>
          <p:cNvPr id="18" name="CuadroTexto 17"/>
          <p:cNvSpPr txBox="1"/>
          <p:nvPr/>
        </p:nvSpPr>
        <p:spPr>
          <a:xfrm>
            <a:off x="762000" y="5062686"/>
            <a:ext cx="2514599" cy="523220"/>
          </a:xfrm>
          <a:prstGeom prst="rect">
            <a:avLst/>
          </a:prstGeom>
          <a:noFill/>
        </p:spPr>
        <p:txBody>
          <a:bodyPr wrap="square" rtlCol="0">
            <a:spAutoFit/>
          </a:bodyPr>
          <a:lstStyle/>
          <a:p>
            <a:r>
              <a:rPr lang="es-CO" sz="1400" dirty="0" smtClean="0">
                <a:latin typeface="Arial Narrow" panose="020B0606020202030204" pitchFamily="34" charset="0"/>
              </a:rPr>
              <a:t>Más de 1.275,4 Km de vías diseñadas </a:t>
            </a:r>
            <a:endParaRPr lang="es-CO" sz="1400" dirty="0">
              <a:latin typeface="Arial Narrow" panose="020B0606020202030204" pitchFamily="34" charset="0"/>
            </a:endParaRPr>
          </a:p>
        </p:txBody>
      </p:sp>
      <p:sp>
        <p:nvSpPr>
          <p:cNvPr id="19" name="CuadroTexto 18"/>
          <p:cNvSpPr txBox="1"/>
          <p:nvPr/>
        </p:nvSpPr>
        <p:spPr>
          <a:xfrm>
            <a:off x="584936" y="5554858"/>
            <a:ext cx="2463063" cy="307777"/>
          </a:xfrm>
          <a:prstGeom prst="rect">
            <a:avLst/>
          </a:prstGeom>
          <a:noFill/>
        </p:spPr>
        <p:txBody>
          <a:bodyPr wrap="square" rtlCol="0">
            <a:spAutoFit/>
          </a:bodyPr>
          <a:lstStyle/>
          <a:p>
            <a:r>
              <a:rPr lang="es-CO" sz="1400" dirty="0" smtClean="0">
                <a:latin typeface="Arial Narrow" panose="020B0606020202030204" pitchFamily="34" charset="0"/>
              </a:rPr>
              <a:t>7.3. Billones valor de inversión </a:t>
            </a:r>
            <a:endParaRPr lang="es-CO" sz="1400" dirty="0">
              <a:latin typeface="Arial Narrow" panose="020B0606020202030204" pitchFamily="34" charset="0"/>
            </a:endParaRPr>
          </a:p>
        </p:txBody>
      </p:sp>
      <p:pic>
        <p:nvPicPr>
          <p:cNvPr id="2054" name="Picture 6" descr="Resultado de imagen para signo peso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80154" y="5573723"/>
            <a:ext cx="269078" cy="269078"/>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a:off x="762000" y="4635456"/>
            <a:ext cx="2180265" cy="307777"/>
          </a:xfrm>
          <a:prstGeom prst="rect">
            <a:avLst/>
          </a:prstGeom>
          <a:noFill/>
        </p:spPr>
        <p:txBody>
          <a:bodyPr wrap="square" rtlCol="0">
            <a:spAutoFit/>
          </a:bodyPr>
          <a:lstStyle/>
          <a:p>
            <a:r>
              <a:rPr lang="es-CO" sz="1400" dirty="0" smtClean="0">
                <a:latin typeface="Arial Narrow" panose="020B0606020202030204" pitchFamily="34" charset="0"/>
              </a:rPr>
              <a:t>Más de 54 puentes diseñados </a:t>
            </a:r>
            <a:endParaRPr lang="es-CO" sz="1400" dirty="0">
              <a:latin typeface="Arial Narrow" panose="020B0606020202030204" pitchFamily="34" charset="0"/>
            </a:endParaRPr>
          </a:p>
        </p:txBody>
      </p:sp>
      <p:pic>
        <p:nvPicPr>
          <p:cNvPr id="25" name="Imagen 24"/>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39130" y="0"/>
            <a:ext cx="909619" cy="663510"/>
          </a:xfrm>
          <a:prstGeom prst="rect">
            <a:avLst/>
          </a:prstGeom>
        </p:spPr>
      </p:pic>
    </p:spTree>
    <p:extLst>
      <p:ext uri="{BB962C8B-B14F-4D97-AF65-F5344CB8AC3E}">
        <p14:creationId xmlns:p14="http://schemas.microsoft.com/office/powerpoint/2010/main" val="2089063060"/>
      </p:ext>
    </p:extLst>
  </p:cSld>
  <p:clrMapOvr>
    <a:masterClrMapping/>
  </p:clrMapOvr>
  <p:transition>
    <p:pull dir="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3 Marcador de número de diapositiva"/>
          <p:cNvSpPr>
            <a:spLocks noGrp="1"/>
          </p:cNvSpPr>
          <p:nvPr>
            <p:ph type="sldNum" sz="quarter" idx="4294967295"/>
          </p:nvPr>
        </p:nvSpPr>
        <p:spPr>
          <a:xfrm>
            <a:off x="5940425" y="6308725"/>
            <a:ext cx="2133600" cy="365125"/>
          </a:xfrm>
          <a:noFill/>
        </p:spPr>
        <p:txBody>
          <a:bodyPr/>
          <a:lstStyle/>
          <a:p>
            <a:fld id="{A7B2E52E-C76F-4EA2-BE45-6F509F867B92}" type="slidenum">
              <a:rPr lang="en-US" sz="1200" smtClean="0">
                <a:solidFill>
                  <a:srgbClr val="898989"/>
                </a:solidFill>
                <a:latin typeface="Calibri" pitchFamily="34" charset="0"/>
                <a:cs typeface="Arial" charset="0"/>
              </a:rPr>
              <a:pPr/>
              <a:t>12</a:t>
            </a:fld>
            <a:endParaRPr lang="en-US" sz="1200" smtClean="0">
              <a:solidFill>
                <a:srgbClr val="898989"/>
              </a:solidFill>
              <a:latin typeface="Calibri" pitchFamily="34" charset="0"/>
              <a:cs typeface="Arial" charset="0"/>
            </a:endParaRPr>
          </a:p>
        </p:txBody>
      </p:sp>
      <p:sp>
        <p:nvSpPr>
          <p:cNvPr id="9" name="8 Rectángulo"/>
          <p:cNvSpPr/>
          <p:nvPr/>
        </p:nvSpPr>
        <p:spPr>
          <a:xfrm>
            <a:off x="455613" y="692150"/>
            <a:ext cx="8164512" cy="461963"/>
          </a:xfrm>
          <a:prstGeom prst="rect">
            <a:avLst/>
          </a:prstGeom>
          <a:noFill/>
        </p:spPr>
        <p:txBody>
          <a:bodyPr wrap="none">
            <a:spAutoFit/>
          </a:bodyPr>
          <a:lstStyle/>
          <a:p>
            <a:pPr>
              <a:spcBef>
                <a:spcPts val="600"/>
              </a:spcBef>
              <a:defRPr/>
            </a:pPr>
            <a:r>
              <a:rPr lang="es-CO" sz="2400" b="1" dirty="0">
                <a:solidFill>
                  <a:schemeClr val="accent1">
                    <a:lumMod val="75000"/>
                  </a:schemeClr>
                </a:solidFill>
                <a:latin typeface="Calibri" pitchFamily="34" charset="0"/>
              </a:rPr>
              <a:t>PLAN DE INTERVENCIONES, CARACTERÍSTICAS Y DIMENSIONES</a:t>
            </a:r>
          </a:p>
        </p:txBody>
      </p:sp>
      <p:pic>
        <p:nvPicPr>
          <p:cNvPr id="12292" name="Content Placeholder 12"/>
          <p:cNvPicPr>
            <a:picLocks noGrp="1" noChangeAspect="1"/>
          </p:cNvPicPr>
          <p:nvPr>
            <p:ph sz="quarter" idx="4294967295"/>
          </p:nvPr>
        </p:nvPicPr>
        <p:blipFill>
          <a:blip r:embed="rId2" cstate="print"/>
          <a:srcRect/>
          <a:stretch>
            <a:fillRect/>
          </a:stretch>
        </p:blipFill>
        <p:spPr>
          <a:xfrm>
            <a:off x="757238" y="1268413"/>
            <a:ext cx="7561262" cy="5035550"/>
          </a:xfrm>
        </p:spPr>
      </p:pic>
      <p:sp>
        <p:nvSpPr>
          <p:cNvPr id="6" name="Title 1"/>
          <p:cNvSpPr txBox="1">
            <a:spLocks/>
          </p:cNvSpPr>
          <p:nvPr/>
        </p:nvSpPr>
        <p:spPr>
          <a:xfrm>
            <a:off x="8645831" y="941492"/>
            <a:ext cx="533400" cy="5867400"/>
          </a:xfrm>
          <a:prstGeom prst="rect">
            <a:avLst/>
          </a:prstGeom>
          <a:scene3d>
            <a:camera prst="orthographicFront">
              <a:rot lat="0" lon="0" rev="0"/>
            </a:camera>
            <a:lightRig rig="threePt" dir="t"/>
          </a:scene3d>
        </p:spPr>
        <p:txBody>
          <a:bodyPr vert="vert">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O" sz="2400" b="1" i="0" u="none" strike="noStrike" kern="0" cap="small" spc="0" normalizeH="0" baseline="0" noProof="0" dirty="0" smtClean="0">
                <a:ln>
                  <a:noFill/>
                </a:ln>
                <a:solidFill>
                  <a:schemeClr val="bg1"/>
                </a:solidFill>
                <a:effectLst/>
                <a:uLnTx/>
                <a:uFillTx/>
                <a:latin typeface="+mj-lt"/>
                <a:ea typeface="+mj-ea"/>
                <a:cs typeface="+mj-cs"/>
              </a:rPr>
              <a:t>PLAN DE INTERVENCIÓN</a:t>
            </a:r>
            <a:endParaRPr kumimoji="0" lang="es-CO" sz="2400" b="1" i="0" u="none" strike="noStrike" kern="0" cap="small" spc="0" normalizeH="0" baseline="0" noProof="0" dirty="0">
              <a:ln>
                <a:noFill/>
              </a:ln>
              <a:solidFill>
                <a:schemeClr val="bg1"/>
              </a:solidFill>
              <a:effectLst/>
              <a:uLnTx/>
              <a:uFillTx/>
              <a:latin typeface="+mj-lt"/>
              <a:ea typeface="+mj-ea"/>
              <a:cs typeface="+mj-cs"/>
            </a:endParaRPr>
          </a:p>
        </p:txBody>
      </p:sp>
    </p:spTree>
  </p:cSld>
  <p:clrMapOvr>
    <a:masterClrMapping/>
  </p:clrMapOvr>
  <p:transition>
    <p:pull dir="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logo fona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62774" y="181037"/>
            <a:ext cx="664518" cy="745737"/>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28600" y="1143000"/>
            <a:ext cx="3505200" cy="2246769"/>
          </a:xfrm>
          <a:prstGeom prst="rect">
            <a:avLst/>
          </a:prstGeom>
        </p:spPr>
        <p:txBody>
          <a:bodyPr wrap="square">
            <a:spAutoFit/>
          </a:bodyPr>
          <a:lstStyle/>
          <a:p>
            <a:pPr algn="just"/>
            <a:r>
              <a:rPr lang="es-ES" sz="1400" b="1" dirty="0" smtClean="0">
                <a:latin typeface="Arial Narrow" pitchFamily="34" charset="0"/>
              </a:rPr>
              <a:t>Objeto: </a:t>
            </a:r>
          </a:p>
          <a:p>
            <a:pPr algn="just"/>
            <a:r>
              <a:rPr lang="es-CO" sz="1400" dirty="0" smtClean="0">
                <a:latin typeface="Arial Narrow" pitchFamily="34" charset="0"/>
              </a:rPr>
              <a:t>Consultoría para la estructuración integral de proyectos de infraestructura vial Fase II: Estudios y diseños en la factibilidad, sostenibilidad y presentación del proyecto. Proyecto (1) Vía Vijes – Restrepo (Valle del cauca) , Proyecto (2) Valencia (Córdoba) – San pedro de Urabá (Antioquia);  Proyecto (3) Puente Vehicular sobre Río San Jorge (Puerto Libertador Córdoba), Proyecto (4)  Vías Guachetá (Cundinamarca) – Samacá(Boyacá) </a:t>
            </a:r>
            <a:endParaRPr lang="es-ES" sz="1400" b="1" dirty="0">
              <a:latin typeface="Arial Narrow" pitchFamily="34" charset="0"/>
            </a:endParaRPr>
          </a:p>
        </p:txBody>
      </p:sp>
      <p:sp>
        <p:nvSpPr>
          <p:cNvPr id="6" name="CuadroTexto 5"/>
          <p:cNvSpPr txBox="1"/>
          <p:nvPr/>
        </p:nvSpPr>
        <p:spPr>
          <a:xfrm>
            <a:off x="946948" y="9777168"/>
            <a:ext cx="511225" cy="1692771"/>
          </a:xfrm>
          <a:prstGeom prst="rect">
            <a:avLst/>
          </a:prstGeom>
          <a:noFill/>
        </p:spPr>
        <p:txBody>
          <a:bodyPr wrap="square" rtlCol="0">
            <a:spAutoFit/>
          </a:bodyPr>
          <a:lstStyle/>
          <a:p>
            <a:endParaRPr lang="es-CO" dirty="0"/>
          </a:p>
          <a:p>
            <a:endParaRPr lang="es-CO" dirty="0" smtClean="0">
              <a:latin typeface="Arial Narrow" panose="020B0606020202030204" pitchFamily="34" charset="0"/>
            </a:endParaRPr>
          </a:p>
          <a:p>
            <a:r>
              <a:rPr lang="es-CO" sz="800" dirty="0" smtClean="0">
                <a:latin typeface="Arial Narrow" panose="020B0606020202030204" pitchFamily="34" charset="0"/>
              </a:rPr>
              <a:t>Más de 54 puentes diseñados</a:t>
            </a:r>
          </a:p>
          <a:p>
            <a:endParaRPr lang="es-CO" sz="1400" dirty="0">
              <a:latin typeface="Arial Narrow" panose="020B0606020202030204" pitchFamily="34" charset="0"/>
            </a:endParaRPr>
          </a:p>
          <a:p>
            <a:r>
              <a:rPr lang="es-CO" sz="1400" dirty="0" smtClean="0">
                <a:latin typeface="Arial Narrow" panose="020B0606020202030204" pitchFamily="34" charset="0"/>
              </a:rPr>
              <a:t> </a:t>
            </a:r>
          </a:p>
        </p:txBody>
      </p:sp>
      <p:pic>
        <p:nvPicPr>
          <p:cNvPr id="8" name="Imagen 7"/>
          <p:cNvPicPr>
            <a:picLocks noChangeAspect="1"/>
          </p:cNvPicPr>
          <p:nvPr/>
        </p:nvPicPr>
        <p:blipFill>
          <a:blip r:embed="rId3"/>
          <a:stretch>
            <a:fillRect/>
          </a:stretch>
        </p:blipFill>
        <p:spPr>
          <a:xfrm>
            <a:off x="463183" y="4013013"/>
            <a:ext cx="521495" cy="239478"/>
          </a:xfrm>
          <a:prstGeom prst="rect">
            <a:avLst/>
          </a:prstGeom>
        </p:spPr>
      </p:pic>
      <p:sp>
        <p:nvSpPr>
          <p:cNvPr id="18" name="CuadroTexto 17"/>
          <p:cNvSpPr txBox="1"/>
          <p:nvPr/>
        </p:nvSpPr>
        <p:spPr>
          <a:xfrm>
            <a:off x="1034654" y="3978863"/>
            <a:ext cx="2514599" cy="307777"/>
          </a:xfrm>
          <a:prstGeom prst="rect">
            <a:avLst/>
          </a:prstGeom>
          <a:noFill/>
        </p:spPr>
        <p:txBody>
          <a:bodyPr wrap="square" rtlCol="0">
            <a:spAutoFit/>
          </a:bodyPr>
          <a:lstStyle/>
          <a:p>
            <a:r>
              <a:rPr lang="es-CO" sz="1400" dirty="0" smtClean="0">
                <a:latin typeface="Arial Narrow" panose="020B0606020202030204" pitchFamily="34" charset="0"/>
              </a:rPr>
              <a:t>Más de 75,8  Km de vías diseñadas </a:t>
            </a:r>
            <a:endParaRPr lang="es-CO" sz="1400" dirty="0">
              <a:latin typeface="Arial Narrow" panose="020B0606020202030204" pitchFamily="34" charset="0"/>
            </a:endParaRPr>
          </a:p>
        </p:txBody>
      </p:sp>
      <p:pic>
        <p:nvPicPr>
          <p:cNvPr id="1026" name="Picture 2" descr="Resultado de imagen para vias de vij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7500" y="9615"/>
            <a:ext cx="2635397" cy="204778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5"/>
          <a:stretch>
            <a:fillRect/>
          </a:stretch>
        </p:blipFill>
        <p:spPr>
          <a:xfrm>
            <a:off x="6673996" y="9615"/>
            <a:ext cx="1974754" cy="2047783"/>
          </a:xfrm>
          <a:prstGeom prst="rect">
            <a:avLst/>
          </a:prstGeom>
        </p:spPr>
      </p:pic>
      <p:pic>
        <p:nvPicPr>
          <p:cNvPr id="4" name="Imagen 3"/>
          <p:cNvPicPr>
            <a:picLocks noChangeAspect="1"/>
          </p:cNvPicPr>
          <p:nvPr/>
        </p:nvPicPr>
        <p:blipFill>
          <a:blip r:embed="rId6"/>
          <a:stretch>
            <a:fillRect/>
          </a:stretch>
        </p:blipFill>
        <p:spPr>
          <a:xfrm>
            <a:off x="5786810" y="2057397"/>
            <a:ext cx="2857500" cy="1981201"/>
          </a:xfrm>
          <a:prstGeom prst="rect">
            <a:avLst/>
          </a:prstGeom>
        </p:spPr>
      </p:pic>
      <p:pic>
        <p:nvPicPr>
          <p:cNvPr id="9" name="Imagen 8"/>
          <p:cNvPicPr>
            <a:picLocks noChangeAspect="1"/>
          </p:cNvPicPr>
          <p:nvPr/>
        </p:nvPicPr>
        <p:blipFill>
          <a:blip r:embed="rId7"/>
          <a:stretch>
            <a:fillRect/>
          </a:stretch>
        </p:blipFill>
        <p:spPr>
          <a:xfrm>
            <a:off x="4034158" y="2057397"/>
            <a:ext cx="1995601" cy="1981201"/>
          </a:xfrm>
          <a:prstGeom prst="rect">
            <a:avLst/>
          </a:prstGeom>
        </p:spPr>
      </p:pic>
      <p:pic>
        <p:nvPicPr>
          <p:cNvPr id="16" name="Imagen 15"/>
          <p:cNvPicPr>
            <a:picLocks noChangeAspect="1"/>
          </p:cNvPicPr>
          <p:nvPr/>
        </p:nvPicPr>
        <p:blipFill>
          <a:blip r:embed="rId8"/>
          <a:stretch>
            <a:fillRect/>
          </a:stretch>
        </p:blipFill>
        <p:spPr>
          <a:xfrm>
            <a:off x="4046206" y="4038598"/>
            <a:ext cx="2213166" cy="2819402"/>
          </a:xfrm>
          <a:prstGeom prst="rect">
            <a:avLst/>
          </a:prstGeom>
        </p:spPr>
      </p:pic>
      <p:pic>
        <p:nvPicPr>
          <p:cNvPr id="20" name="Imagen 19"/>
          <p:cNvPicPr>
            <a:picLocks noChangeAspect="1"/>
          </p:cNvPicPr>
          <p:nvPr/>
        </p:nvPicPr>
        <p:blipFill>
          <a:blip r:embed="rId9"/>
          <a:stretch>
            <a:fillRect/>
          </a:stretch>
        </p:blipFill>
        <p:spPr>
          <a:xfrm>
            <a:off x="6259372" y="4035638"/>
            <a:ext cx="2384938" cy="1617854"/>
          </a:xfrm>
          <a:prstGeom prst="rect">
            <a:avLst/>
          </a:prstGeom>
        </p:spPr>
      </p:pic>
      <p:pic>
        <p:nvPicPr>
          <p:cNvPr id="22" name="Imagen 21"/>
          <p:cNvPicPr>
            <a:picLocks noChangeAspect="1"/>
          </p:cNvPicPr>
          <p:nvPr/>
        </p:nvPicPr>
        <p:blipFill>
          <a:blip r:embed="rId10"/>
          <a:stretch>
            <a:fillRect/>
          </a:stretch>
        </p:blipFill>
        <p:spPr>
          <a:xfrm>
            <a:off x="6259372" y="5653492"/>
            <a:ext cx="2384938" cy="1204508"/>
          </a:xfrm>
          <a:prstGeom prst="rect">
            <a:avLst/>
          </a:prstGeom>
        </p:spPr>
      </p:pic>
      <p:pic>
        <p:nvPicPr>
          <p:cNvPr id="23" name="Imagen 22"/>
          <p:cNvPicPr>
            <a:picLocks noChangeAspect="1"/>
          </p:cNvPicPr>
          <p:nvPr/>
        </p:nvPicPr>
        <p:blipFill>
          <a:blip r:embed="rId11"/>
          <a:stretch>
            <a:fillRect/>
          </a:stretch>
        </p:blipFill>
        <p:spPr>
          <a:xfrm>
            <a:off x="502525" y="4572000"/>
            <a:ext cx="416310" cy="416310"/>
          </a:xfrm>
          <a:prstGeom prst="rect">
            <a:avLst/>
          </a:prstGeom>
        </p:spPr>
      </p:pic>
      <p:sp>
        <p:nvSpPr>
          <p:cNvPr id="28" name="CuadroTexto 27"/>
          <p:cNvSpPr txBox="1"/>
          <p:nvPr/>
        </p:nvSpPr>
        <p:spPr>
          <a:xfrm>
            <a:off x="937734" y="4593454"/>
            <a:ext cx="2514599" cy="523220"/>
          </a:xfrm>
          <a:prstGeom prst="rect">
            <a:avLst/>
          </a:prstGeom>
          <a:noFill/>
        </p:spPr>
        <p:txBody>
          <a:bodyPr wrap="square" rtlCol="0">
            <a:spAutoFit/>
          </a:bodyPr>
          <a:lstStyle/>
          <a:p>
            <a:r>
              <a:rPr lang="es-CO" sz="1400" dirty="0" smtClean="0">
                <a:latin typeface="Arial Narrow" panose="020B0606020202030204" pitchFamily="34" charset="0"/>
              </a:rPr>
              <a:t>Más de 250 Mts de puente diseñados </a:t>
            </a:r>
            <a:endParaRPr lang="es-CO" sz="1400" dirty="0">
              <a:latin typeface="Arial Narrow" panose="020B0606020202030204" pitchFamily="34" charset="0"/>
            </a:endParaRPr>
          </a:p>
        </p:txBody>
      </p:sp>
      <p:pic>
        <p:nvPicPr>
          <p:cNvPr id="25" name="Imagen 2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48600" y="0"/>
            <a:ext cx="795710" cy="685800"/>
          </a:xfrm>
          <a:prstGeom prst="rect">
            <a:avLst/>
          </a:prstGeom>
        </p:spPr>
      </p:pic>
    </p:spTree>
    <p:extLst>
      <p:ext uri="{BB962C8B-B14F-4D97-AF65-F5344CB8AC3E}">
        <p14:creationId xmlns:p14="http://schemas.microsoft.com/office/powerpoint/2010/main" val="1757016889"/>
      </p:ext>
    </p:extLst>
  </p:cSld>
  <p:clrMapOvr>
    <a:masterClrMapping/>
  </p:clrMapOvr>
  <p:transition>
    <p:pull dir="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600" y="1780907"/>
            <a:ext cx="2965924" cy="1384995"/>
          </a:xfrm>
          <a:prstGeom prst="rect">
            <a:avLst/>
          </a:prstGeom>
        </p:spPr>
        <p:txBody>
          <a:bodyPr wrap="square">
            <a:spAutoFit/>
          </a:bodyPr>
          <a:lstStyle/>
          <a:p>
            <a:pPr algn="just"/>
            <a:r>
              <a:rPr lang="es-ES" sz="1400" b="1" dirty="0" smtClean="0">
                <a:latin typeface="Arial Narrow" pitchFamily="34" charset="0"/>
              </a:rPr>
              <a:t>Objeto: </a:t>
            </a:r>
            <a:r>
              <a:rPr lang="es-ES" sz="1400" dirty="0">
                <a:latin typeface="Arial Narrow" pitchFamily="34" charset="0"/>
              </a:rPr>
              <a:t>Estructuración Técnica, Legal y Financiera para la entrega en concesión del proyecto vial segunda circunvalar entre los municipios de Puerto Colombia y Malambo en el Departamento del Atlántico.</a:t>
            </a:r>
          </a:p>
        </p:txBody>
      </p:sp>
      <p:pic>
        <p:nvPicPr>
          <p:cNvPr id="5" name="Imagen 4"/>
          <p:cNvPicPr>
            <a:picLocks noChangeAspect="1"/>
          </p:cNvPicPr>
          <p:nvPr/>
        </p:nvPicPr>
        <p:blipFill>
          <a:blip r:embed="rId2"/>
          <a:stretch>
            <a:fillRect/>
          </a:stretch>
        </p:blipFill>
        <p:spPr>
          <a:xfrm>
            <a:off x="341135" y="4019026"/>
            <a:ext cx="621817" cy="419100"/>
          </a:xfrm>
          <a:prstGeom prst="rect">
            <a:avLst/>
          </a:prstGeom>
        </p:spPr>
      </p:pic>
      <p:sp>
        <p:nvSpPr>
          <p:cNvPr id="6" name="CuadroTexto 5"/>
          <p:cNvSpPr txBox="1"/>
          <p:nvPr/>
        </p:nvSpPr>
        <p:spPr>
          <a:xfrm>
            <a:off x="1060924" y="4100370"/>
            <a:ext cx="2133600" cy="307777"/>
          </a:xfrm>
          <a:prstGeom prst="rect">
            <a:avLst/>
          </a:prstGeom>
          <a:noFill/>
        </p:spPr>
        <p:txBody>
          <a:bodyPr wrap="square" rtlCol="0">
            <a:spAutoFit/>
          </a:bodyPr>
          <a:lstStyle/>
          <a:p>
            <a:r>
              <a:rPr lang="es-CO" sz="1400" dirty="0" smtClean="0">
                <a:latin typeface="Arial Narrow" panose="020B0606020202030204" pitchFamily="34" charset="0"/>
              </a:rPr>
              <a:t>35 Km – 6 intercambiadores </a:t>
            </a:r>
            <a:endParaRPr lang="es-CO" sz="1400" dirty="0">
              <a:latin typeface="Arial Narrow" panose="020B0606020202030204" pitchFamily="34" charset="0"/>
            </a:endParaRPr>
          </a:p>
        </p:txBody>
      </p:sp>
      <p:pic>
        <p:nvPicPr>
          <p:cNvPr id="7" name="Picture 6" descr="Resultado de imagen para signo peso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079" y="4777984"/>
            <a:ext cx="269078" cy="269078"/>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p:cNvSpPr txBox="1"/>
          <p:nvPr/>
        </p:nvSpPr>
        <p:spPr>
          <a:xfrm>
            <a:off x="686032" y="4758634"/>
            <a:ext cx="2883383" cy="307777"/>
          </a:xfrm>
          <a:prstGeom prst="rect">
            <a:avLst/>
          </a:prstGeom>
          <a:noFill/>
        </p:spPr>
        <p:txBody>
          <a:bodyPr wrap="square" rtlCol="0">
            <a:spAutoFit/>
          </a:bodyPr>
          <a:lstStyle/>
          <a:p>
            <a:r>
              <a:rPr lang="es-CO" sz="1400" dirty="0" smtClean="0">
                <a:latin typeface="Arial Narrow" panose="020B0606020202030204" pitchFamily="34" charset="0"/>
              </a:rPr>
              <a:t>820 Mil millones – Valor de la inversión </a:t>
            </a:r>
            <a:endParaRPr lang="es-CO" sz="1400" dirty="0">
              <a:latin typeface="Arial Narrow" panose="020B0606020202030204" pitchFamily="34" charset="0"/>
            </a:endParaRPr>
          </a:p>
        </p:txBody>
      </p:sp>
      <p:pic>
        <p:nvPicPr>
          <p:cNvPr id="9" name="Imagen 8"/>
          <p:cNvPicPr>
            <a:picLocks noChangeAspect="1"/>
          </p:cNvPicPr>
          <p:nvPr/>
        </p:nvPicPr>
        <p:blipFill>
          <a:blip r:embed="rId4"/>
          <a:stretch>
            <a:fillRect/>
          </a:stretch>
        </p:blipFill>
        <p:spPr>
          <a:xfrm>
            <a:off x="1295400" y="454702"/>
            <a:ext cx="969696" cy="871499"/>
          </a:xfrm>
          <a:prstGeom prst="rect">
            <a:avLst/>
          </a:prstGeom>
        </p:spPr>
      </p:pic>
      <p:pic>
        <p:nvPicPr>
          <p:cNvPr id="10" name="Imagen 9" descr="http://1.bp.blogspot.com/_ftcCjHHtBU0/SB-WkCHz_0I/AAAAAAAAAGs/8dawKgh2c6s/s400/P1000413.JPG"/>
          <p:cNvPicPr/>
          <p:nvPr/>
        </p:nvPicPr>
        <p:blipFill>
          <a:blip r:embed="rId5" cstate="print"/>
          <a:srcRect/>
          <a:stretch>
            <a:fillRect/>
          </a:stretch>
        </p:blipFill>
        <p:spPr bwMode="auto">
          <a:xfrm>
            <a:off x="3505200" y="0"/>
            <a:ext cx="2590800" cy="1780907"/>
          </a:xfrm>
          <a:prstGeom prst="rect">
            <a:avLst/>
          </a:prstGeom>
          <a:noFill/>
          <a:ln w="9525">
            <a:noFill/>
            <a:miter lim="800000"/>
            <a:headEnd/>
            <a:tailEnd/>
          </a:ln>
        </p:spPr>
      </p:pic>
      <p:pic>
        <p:nvPicPr>
          <p:cNvPr id="12" name="Imagen 11" descr="http://upload.wikimedia.org/wikipedia/commons/thumb/6/6e/IMG_0639.jpg/250px-IMG_0639.jpg"/>
          <p:cNvPicPr/>
          <p:nvPr/>
        </p:nvPicPr>
        <p:blipFill>
          <a:blip r:embed="rId6" cstate="print"/>
          <a:srcRect/>
          <a:stretch>
            <a:fillRect/>
          </a:stretch>
        </p:blipFill>
        <p:spPr bwMode="auto">
          <a:xfrm>
            <a:off x="6096000" y="-1"/>
            <a:ext cx="2667000" cy="1780907"/>
          </a:xfrm>
          <a:prstGeom prst="rect">
            <a:avLst/>
          </a:prstGeom>
          <a:noFill/>
          <a:ln w="9525">
            <a:noFill/>
            <a:miter lim="800000"/>
            <a:headEnd/>
            <a:tailEnd/>
          </a:ln>
        </p:spPr>
      </p:pic>
      <p:pic>
        <p:nvPicPr>
          <p:cNvPr id="13" name="Imagen 12" descr="http://t0.gstatic.com/images?q=tbn:p_sYV3kGxVQC_M:http://i299.photobucket.com/albums/mm320/fabriziocg79/via098.jpg&amp;t=1"/>
          <p:cNvPicPr/>
          <p:nvPr/>
        </p:nvPicPr>
        <p:blipFill>
          <a:blip r:embed="rId7" cstate="print"/>
          <a:srcRect/>
          <a:stretch>
            <a:fillRect/>
          </a:stretch>
        </p:blipFill>
        <p:spPr bwMode="auto">
          <a:xfrm>
            <a:off x="3483429" y="1780905"/>
            <a:ext cx="2612571" cy="1600439"/>
          </a:xfrm>
          <a:prstGeom prst="rect">
            <a:avLst/>
          </a:prstGeom>
          <a:noFill/>
          <a:ln w="9525">
            <a:noFill/>
            <a:miter lim="800000"/>
            <a:headEnd/>
            <a:tailEnd/>
          </a:ln>
        </p:spPr>
      </p:pic>
      <p:pic>
        <p:nvPicPr>
          <p:cNvPr id="14" name="Imagen 13" descr="http://www.elheraldo.com.co/ELHERALDO/BancoMedios/Imagenes/doblescalzadas.jpg"/>
          <p:cNvPicPr/>
          <p:nvPr/>
        </p:nvPicPr>
        <p:blipFill>
          <a:blip r:embed="rId8" cstate="print"/>
          <a:srcRect/>
          <a:stretch>
            <a:fillRect/>
          </a:stretch>
        </p:blipFill>
        <p:spPr bwMode="auto">
          <a:xfrm>
            <a:off x="6096000" y="1780904"/>
            <a:ext cx="2667000" cy="1600439"/>
          </a:xfrm>
          <a:prstGeom prst="rect">
            <a:avLst/>
          </a:prstGeom>
          <a:noFill/>
          <a:ln w="9525">
            <a:noFill/>
            <a:miter lim="800000"/>
            <a:headEnd/>
            <a:tailEnd/>
          </a:ln>
        </p:spPr>
      </p:pic>
      <p:pic>
        <p:nvPicPr>
          <p:cNvPr id="15" name="Imagen 14"/>
          <p:cNvPicPr>
            <a:picLocks noChangeAspect="1"/>
          </p:cNvPicPr>
          <p:nvPr/>
        </p:nvPicPr>
        <p:blipFill>
          <a:blip r:embed="rId9"/>
          <a:stretch>
            <a:fillRect/>
          </a:stretch>
        </p:blipFill>
        <p:spPr>
          <a:xfrm>
            <a:off x="3483428" y="3381343"/>
            <a:ext cx="5279571" cy="1720147"/>
          </a:xfrm>
          <a:prstGeom prst="rect">
            <a:avLst/>
          </a:prstGeom>
        </p:spPr>
      </p:pic>
      <p:pic>
        <p:nvPicPr>
          <p:cNvPr id="16" name="Imagen 15"/>
          <p:cNvPicPr>
            <a:picLocks noChangeAspect="1"/>
          </p:cNvPicPr>
          <p:nvPr/>
        </p:nvPicPr>
        <p:blipFill>
          <a:blip r:embed="rId10"/>
          <a:stretch>
            <a:fillRect/>
          </a:stretch>
        </p:blipFill>
        <p:spPr>
          <a:xfrm>
            <a:off x="3505200" y="5101490"/>
            <a:ext cx="2547016" cy="1756510"/>
          </a:xfrm>
          <a:prstGeom prst="rect">
            <a:avLst/>
          </a:prstGeom>
        </p:spPr>
      </p:pic>
      <p:pic>
        <p:nvPicPr>
          <p:cNvPr id="17" name="Imagen 16"/>
          <p:cNvPicPr>
            <a:picLocks noChangeAspect="1"/>
          </p:cNvPicPr>
          <p:nvPr/>
        </p:nvPicPr>
        <p:blipFill>
          <a:blip r:embed="rId11"/>
          <a:stretch>
            <a:fillRect/>
          </a:stretch>
        </p:blipFill>
        <p:spPr>
          <a:xfrm>
            <a:off x="6052216" y="5101489"/>
            <a:ext cx="2710783" cy="1756511"/>
          </a:xfrm>
          <a:prstGeom prst="rect">
            <a:avLst/>
          </a:prstGeom>
        </p:spPr>
      </p:pic>
      <p:pic>
        <p:nvPicPr>
          <p:cNvPr id="18" name="Imagen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924800" y="5506"/>
            <a:ext cx="838199" cy="680294"/>
          </a:xfrm>
          <a:prstGeom prst="rect">
            <a:avLst/>
          </a:prstGeom>
        </p:spPr>
      </p:pic>
    </p:spTree>
    <p:extLst>
      <p:ext uri="{BB962C8B-B14F-4D97-AF65-F5344CB8AC3E}">
        <p14:creationId xmlns:p14="http://schemas.microsoft.com/office/powerpoint/2010/main" val="3051446672"/>
      </p:ext>
    </p:extLst>
  </p:cSld>
  <p:clrMapOvr>
    <a:masterClrMapping/>
  </p:clrMapOvr>
  <p:transition>
    <p:pull dir="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17713" y="1143000"/>
            <a:ext cx="3886200" cy="5047536"/>
          </a:xfrm>
          <a:prstGeom prst="rect">
            <a:avLst/>
          </a:prstGeom>
          <a:noFill/>
        </p:spPr>
        <p:txBody>
          <a:bodyPr wrap="square" rtlCol="0">
            <a:spAutoFit/>
          </a:bodyPr>
          <a:lstStyle/>
          <a:p>
            <a:r>
              <a:rPr lang="es-CO" sz="1400" dirty="0" smtClean="0">
                <a:latin typeface="Arial Narrow" panose="020B0606020202030204" pitchFamily="34" charset="0"/>
              </a:rPr>
              <a:t>1. </a:t>
            </a:r>
            <a:r>
              <a:rPr lang="es-CO" sz="1400" b="1" dirty="0" smtClean="0">
                <a:latin typeface="Arial Narrow" panose="020B0606020202030204" pitchFamily="34" charset="0"/>
              </a:rPr>
              <a:t>Objeto: </a:t>
            </a:r>
            <a:r>
              <a:rPr lang="es-CO" sz="1400" dirty="0" smtClean="0">
                <a:latin typeface="Arial Narrow" panose="020B0606020202030204" pitchFamily="34" charset="0"/>
              </a:rPr>
              <a:t>Estructuración integral proyecto de concesión vial “IBAGUE – GIRARDOT – CAJAMARCA” </a:t>
            </a:r>
          </a:p>
          <a:p>
            <a:r>
              <a:rPr lang="es-CO" sz="1400" dirty="0" smtClean="0">
                <a:latin typeface="Arial Narrow" panose="020B0606020202030204" pitchFamily="34" charset="0"/>
              </a:rPr>
              <a:t>US 139.4 M</a:t>
            </a:r>
          </a:p>
          <a:p>
            <a:endParaRPr lang="es-CO" sz="1400" dirty="0" smtClean="0">
              <a:latin typeface="Arial Narrow" panose="020B0606020202030204" pitchFamily="34" charset="0"/>
            </a:endParaRPr>
          </a:p>
          <a:p>
            <a:pPr algn="just"/>
            <a:r>
              <a:rPr lang="es-CO" sz="1400" dirty="0" smtClean="0">
                <a:latin typeface="Arial Narrow" panose="020B0606020202030204" pitchFamily="34" charset="0"/>
              </a:rPr>
              <a:t>2. </a:t>
            </a:r>
            <a:r>
              <a:rPr lang="es-CO" sz="1400" b="1" dirty="0" smtClean="0">
                <a:latin typeface="Arial Narrow" panose="020B0606020202030204" pitchFamily="34" charset="0"/>
              </a:rPr>
              <a:t>Objeto: </a:t>
            </a:r>
            <a:r>
              <a:rPr lang="es-CO" sz="1400" dirty="0" smtClean="0">
                <a:latin typeface="Arial Narrow" panose="020B0606020202030204" pitchFamily="34" charset="0"/>
              </a:rPr>
              <a:t>Estructuración integral proyecto de concesión vial “ ZONA METROPOLITANA DE BUCARAMANGA” </a:t>
            </a:r>
          </a:p>
          <a:p>
            <a:r>
              <a:rPr lang="es-CO" sz="1400" dirty="0" smtClean="0">
                <a:latin typeface="Arial Narrow" panose="020B0606020202030204" pitchFamily="34" charset="0"/>
              </a:rPr>
              <a:t>US 66.9 M</a:t>
            </a:r>
          </a:p>
          <a:p>
            <a:endParaRPr lang="es-CO" sz="1400" dirty="0">
              <a:latin typeface="Arial Narrow" panose="020B0606020202030204" pitchFamily="34" charset="0"/>
            </a:endParaRPr>
          </a:p>
          <a:p>
            <a:r>
              <a:rPr lang="es-CO" sz="1400" dirty="0" smtClean="0">
                <a:latin typeface="Arial Narrow" panose="020B0606020202030204" pitchFamily="34" charset="0"/>
              </a:rPr>
              <a:t>3. </a:t>
            </a:r>
            <a:r>
              <a:rPr lang="es-CO" sz="1400" b="1" dirty="0" smtClean="0">
                <a:latin typeface="Arial Narrow" panose="020B0606020202030204" pitchFamily="34" charset="0"/>
              </a:rPr>
              <a:t>Objeto:</a:t>
            </a:r>
            <a:r>
              <a:rPr lang="es-CO" sz="1400" dirty="0" smtClean="0">
                <a:latin typeface="Arial Narrow" panose="020B0606020202030204" pitchFamily="34" charset="0"/>
              </a:rPr>
              <a:t> Estructuración financiera y legal malla vial “CORPOPRACIÓN DE ABASTOS DE BOGOTÁ” </a:t>
            </a:r>
          </a:p>
          <a:p>
            <a:r>
              <a:rPr lang="es-CO" sz="1400" dirty="0" smtClean="0">
                <a:latin typeface="Arial Narrow" panose="020B0606020202030204" pitchFamily="34" charset="0"/>
              </a:rPr>
              <a:t>US 143.1 M </a:t>
            </a:r>
          </a:p>
          <a:p>
            <a:endParaRPr lang="es-CO" sz="1400" dirty="0">
              <a:latin typeface="Arial Narrow" panose="020B0606020202030204" pitchFamily="34" charset="0"/>
            </a:endParaRPr>
          </a:p>
          <a:p>
            <a:r>
              <a:rPr lang="es-CO" sz="1400" dirty="0" smtClean="0">
                <a:latin typeface="Arial Narrow" panose="020B0606020202030204" pitchFamily="34" charset="0"/>
              </a:rPr>
              <a:t>4. </a:t>
            </a:r>
            <a:r>
              <a:rPr lang="es-CO" sz="1400" b="1" dirty="0" smtClean="0">
                <a:latin typeface="Arial Narrow" panose="020B0606020202030204" pitchFamily="34" charset="0"/>
              </a:rPr>
              <a:t>Objeto:</a:t>
            </a:r>
            <a:r>
              <a:rPr lang="es-CO" sz="1400" dirty="0" smtClean="0">
                <a:latin typeface="Arial Narrow" panose="020B0606020202030204" pitchFamily="34" charset="0"/>
              </a:rPr>
              <a:t> Estructuración integral Troncal Metropolitana</a:t>
            </a:r>
          </a:p>
          <a:p>
            <a:r>
              <a:rPr lang="es-CO" sz="1400" dirty="0" smtClean="0">
                <a:latin typeface="Arial Narrow" panose="020B0606020202030204" pitchFamily="34" charset="0"/>
              </a:rPr>
              <a:t>US 126.8 M</a:t>
            </a:r>
          </a:p>
          <a:p>
            <a:endParaRPr lang="es-CO" sz="1400" dirty="0">
              <a:latin typeface="Arial Narrow" panose="020B0606020202030204" pitchFamily="34" charset="0"/>
            </a:endParaRPr>
          </a:p>
          <a:p>
            <a:r>
              <a:rPr lang="es-CO" sz="1400" dirty="0" smtClean="0">
                <a:latin typeface="Arial Narrow" panose="020B0606020202030204" pitchFamily="34" charset="0"/>
              </a:rPr>
              <a:t>5. </a:t>
            </a:r>
            <a:r>
              <a:rPr lang="es-CO" sz="1400" b="1" dirty="0" smtClean="0">
                <a:latin typeface="Arial Narrow" panose="020B0606020202030204" pitchFamily="34" charset="0"/>
              </a:rPr>
              <a:t>Objeto: </a:t>
            </a:r>
            <a:r>
              <a:rPr lang="es-CO" sz="1400" dirty="0" smtClean="0">
                <a:latin typeface="Arial Narrow" panose="020B0606020202030204" pitchFamily="34" charset="0"/>
              </a:rPr>
              <a:t>Estructuración Técnica y Financiera para la Licitación INCO ” Concesión Vial Ruta Caribe” </a:t>
            </a:r>
          </a:p>
          <a:p>
            <a:r>
              <a:rPr lang="es-CO" sz="1400" dirty="0" smtClean="0">
                <a:latin typeface="Arial Narrow" panose="020B0606020202030204" pitchFamily="34" charset="0"/>
              </a:rPr>
              <a:t>US 107.5 M</a:t>
            </a:r>
          </a:p>
          <a:p>
            <a:endParaRPr lang="es-CO" sz="1400" dirty="0" smtClean="0">
              <a:latin typeface="Arial Narrow" panose="020B0606020202030204" pitchFamily="34" charset="0"/>
            </a:endParaRPr>
          </a:p>
          <a:p>
            <a:r>
              <a:rPr lang="es-CO" sz="1400" dirty="0" smtClean="0">
                <a:latin typeface="Arial Narrow" panose="020B0606020202030204" pitchFamily="34" charset="0"/>
              </a:rPr>
              <a:t>6. </a:t>
            </a:r>
            <a:r>
              <a:rPr lang="es-CO" sz="1400" b="1" dirty="0" smtClean="0">
                <a:latin typeface="Arial Narrow" panose="020B0606020202030204" pitchFamily="34" charset="0"/>
              </a:rPr>
              <a:t>Objeto: </a:t>
            </a:r>
            <a:r>
              <a:rPr lang="es-CO" sz="1400" dirty="0" smtClean="0">
                <a:latin typeface="Arial Narrow" panose="020B0606020202030204" pitchFamily="34" charset="0"/>
              </a:rPr>
              <a:t>Estructuración técnica y financiera licitación INCO proyecto vial “CORDOBA – SUCRE “ </a:t>
            </a:r>
          </a:p>
          <a:p>
            <a:r>
              <a:rPr lang="es-CO" sz="1400" dirty="0" smtClean="0">
                <a:latin typeface="Arial Narrow" panose="020B0606020202030204" pitchFamily="34" charset="0"/>
              </a:rPr>
              <a:t>US 94.3 M </a:t>
            </a:r>
            <a:endParaRPr lang="es-CO" sz="1400" dirty="0">
              <a:latin typeface="Arial Narrow" panose="020B0606020202030204" pitchFamily="34" charset="0"/>
            </a:endParaRPr>
          </a:p>
          <a:p>
            <a:endParaRPr lang="es-CO" sz="1400" dirty="0">
              <a:latin typeface="Arial Narrow" panose="020B0606020202030204" pitchFamily="34" charset="0"/>
            </a:endParaRPr>
          </a:p>
        </p:txBody>
      </p:sp>
      <p:pic>
        <p:nvPicPr>
          <p:cNvPr id="5" name="Imagen 4"/>
          <p:cNvPicPr>
            <a:picLocks noChangeAspect="1"/>
          </p:cNvPicPr>
          <p:nvPr/>
        </p:nvPicPr>
        <p:blipFill>
          <a:blip r:embed="rId2"/>
          <a:stretch>
            <a:fillRect/>
          </a:stretch>
        </p:blipFill>
        <p:spPr>
          <a:xfrm>
            <a:off x="4190999" y="0"/>
            <a:ext cx="2209801" cy="1828800"/>
          </a:xfrm>
          <a:prstGeom prst="rect">
            <a:avLst/>
          </a:prstGeom>
        </p:spPr>
      </p:pic>
      <p:pic>
        <p:nvPicPr>
          <p:cNvPr id="6" name="Imagen 5"/>
          <p:cNvPicPr>
            <a:picLocks noChangeAspect="1"/>
          </p:cNvPicPr>
          <p:nvPr/>
        </p:nvPicPr>
        <p:blipFill>
          <a:blip r:embed="rId3"/>
          <a:stretch>
            <a:fillRect/>
          </a:stretch>
        </p:blipFill>
        <p:spPr>
          <a:xfrm>
            <a:off x="6379028" y="0"/>
            <a:ext cx="2334713" cy="1828800"/>
          </a:xfrm>
          <a:prstGeom prst="rect">
            <a:avLst/>
          </a:prstGeom>
        </p:spPr>
      </p:pic>
      <p:pic>
        <p:nvPicPr>
          <p:cNvPr id="7" name="Imagen 6"/>
          <p:cNvPicPr>
            <a:picLocks noChangeAspect="1"/>
          </p:cNvPicPr>
          <p:nvPr/>
        </p:nvPicPr>
        <p:blipFill>
          <a:blip r:embed="rId3"/>
          <a:stretch>
            <a:fillRect/>
          </a:stretch>
        </p:blipFill>
        <p:spPr>
          <a:xfrm>
            <a:off x="4158342" y="1786975"/>
            <a:ext cx="2666999" cy="1752600"/>
          </a:xfrm>
          <a:prstGeom prst="rect">
            <a:avLst/>
          </a:prstGeom>
        </p:spPr>
      </p:pic>
      <p:pic>
        <p:nvPicPr>
          <p:cNvPr id="8" name="Picture 41" descr="147_476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7456" y="3539575"/>
            <a:ext cx="2493742" cy="17107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3" descr="148_483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84741" y="1786975"/>
            <a:ext cx="2029000" cy="17526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rotWithShape="1">
          <a:blip r:embed="rId6"/>
          <a:srcRect l="67434" t="67816"/>
          <a:stretch/>
        </p:blipFill>
        <p:spPr>
          <a:xfrm>
            <a:off x="6619427" y="3539574"/>
            <a:ext cx="2094314" cy="1710775"/>
          </a:xfrm>
          <a:prstGeom prst="rect">
            <a:avLst/>
          </a:prstGeom>
        </p:spPr>
      </p:pic>
      <p:pic>
        <p:nvPicPr>
          <p:cNvPr id="12" name="Marcador de contenido 4"/>
          <p:cNvPicPr>
            <a:picLocks noChangeAspect="1"/>
          </p:cNvPicPr>
          <p:nvPr/>
        </p:nvPicPr>
        <p:blipFill rotWithShape="1">
          <a:blip r:embed="rId6"/>
          <a:srcRect t="67720" r="67823"/>
          <a:stretch/>
        </p:blipFill>
        <p:spPr>
          <a:xfrm>
            <a:off x="4147456" y="5181600"/>
            <a:ext cx="4566285" cy="1676400"/>
          </a:xfrm>
          <a:prstGeom prst="rect">
            <a:avLst/>
          </a:prstGeom>
        </p:spPr>
      </p:pic>
      <p:sp>
        <p:nvSpPr>
          <p:cNvPr id="2" name="CuadroTexto 1"/>
          <p:cNvSpPr txBox="1"/>
          <p:nvPr/>
        </p:nvSpPr>
        <p:spPr>
          <a:xfrm>
            <a:off x="952500" y="575846"/>
            <a:ext cx="2590800" cy="338554"/>
          </a:xfrm>
          <a:prstGeom prst="rect">
            <a:avLst/>
          </a:prstGeom>
          <a:noFill/>
        </p:spPr>
        <p:txBody>
          <a:bodyPr wrap="square" rtlCol="0">
            <a:spAutoFit/>
          </a:bodyPr>
          <a:lstStyle/>
          <a:p>
            <a:pPr algn="ctr"/>
            <a:r>
              <a:rPr lang="es-CO" sz="1600" b="1" dirty="0" smtClean="0">
                <a:latin typeface="Arial Narrow" panose="020B0606020202030204" pitchFamily="34" charset="0"/>
              </a:rPr>
              <a:t>OTROS PROYECTOS </a:t>
            </a:r>
            <a:endParaRPr lang="es-CO" sz="1600" b="1" dirty="0">
              <a:latin typeface="Arial Narrow" panose="020B0606020202030204" pitchFamily="34" charset="0"/>
            </a:endParaRPr>
          </a:p>
        </p:txBody>
      </p:sp>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2400" y="0"/>
            <a:ext cx="919307" cy="762000"/>
          </a:xfrm>
          <a:prstGeom prst="rect">
            <a:avLst/>
          </a:prstGeom>
        </p:spPr>
      </p:pic>
    </p:spTree>
    <p:extLst>
      <p:ext uri="{BB962C8B-B14F-4D97-AF65-F5344CB8AC3E}">
        <p14:creationId xmlns:p14="http://schemas.microsoft.com/office/powerpoint/2010/main" val="3770820298"/>
      </p:ext>
    </p:extLst>
  </p:cSld>
  <p:clrMapOvr>
    <a:masterClrMapping/>
  </p:clrMapOvr>
  <p:transition>
    <p:pull dir="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28600" y="4114800"/>
            <a:ext cx="8686800" cy="533400"/>
          </a:xfrm>
        </p:spPr>
        <p:txBody>
          <a:bodyPr>
            <a:normAutofit fontScale="90000"/>
          </a:bodyPr>
          <a:lstStyle/>
          <a:p>
            <a:pPr algn="ctr"/>
            <a:r>
              <a:rPr lang="es-CO" b="1" dirty="0" smtClean="0">
                <a:latin typeface="Arial Narrow" panose="020B0606020202030204" pitchFamily="34" charset="0"/>
              </a:rPr>
              <a:t/>
            </a:r>
            <a:br>
              <a:rPr lang="es-CO" b="1" dirty="0" smtClean="0">
                <a:latin typeface="Arial Narrow" panose="020B0606020202030204" pitchFamily="34" charset="0"/>
              </a:rPr>
            </a:br>
            <a:r>
              <a:rPr lang="es-CO" sz="1800" b="1" dirty="0" smtClean="0">
                <a:latin typeface="Arial Narrow" panose="020B0606020202030204" pitchFamily="34" charset="0"/>
              </a:rPr>
              <a:t>EXPERIENCIA APP estructuración Integral SECTOR INMOBILIARIO</a:t>
            </a:r>
            <a:br>
              <a:rPr lang="es-CO" sz="1800" b="1" dirty="0" smtClean="0">
                <a:latin typeface="Arial Narrow" panose="020B0606020202030204" pitchFamily="34" charset="0"/>
              </a:rPr>
            </a:br>
            <a:endParaRPr lang="es-CO" sz="1800" b="1" dirty="0">
              <a:latin typeface="Arial Narrow" panose="020B060602020203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2" y="685801"/>
            <a:ext cx="9143999" cy="3400044"/>
          </a:xfrm>
          <a:prstGeom prst="rect">
            <a:avLst/>
          </a:prstGeom>
        </p:spPr>
      </p:pic>
    </p:spTree>
    <p:extLst>
      <p:ext uri="{BB962C8B-B14F-4D97-AF65-F5344CB8AC3E}">
        <p14:creationId xmlns:p14="http://schemas.microsoft.com/office/powerpoint/2010/main" val="2593494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8 CuadroTexto"/>
          <p:cNvSpPr txBox="1"/>
          <p:nvPr/>
        </p:nvSpPr>
        <p:spPr>
          <a:xfrm>
            <a:off x="295735" y="1364386"/>
            <a:ext cx="2980865" cy="2893100"/>
          </a:xfrm>
          <a:prstGeom prst="rect">
            <a:avLst/>
          </a:prstGeom>
          <a:noFill/>
        </p:spPr>
        <p:txBody>
          <a:bodyPr wrap="square" rtlCol="0">
            <a:spAutoFit/>
          </a:bodyPr>
          <a:lstStyle/>
          <a:p>
            <a:pPr algn="just"/>
            <a:r>
              <a:rPr lang="es-CO" sz="1400" b="1" dirty="0" smtClean="0">
                <a:latin typeface="Arial Narrow" panose="020B0606020202030204" pitchFamily="34" charset="0"/>
              </a:rPr>
              <a:t>Objeto: </a:t>
            </a:r>
            <a:r>
              <a:rPr lang="es-CO" sz="1400" dirty="0" smtClean="0">
                <a:latin typeface="Arial Narrow" panose="020B0606020202030204" pitchFamily="34" charset="0"/>
              </a:rPr>
              <a:t>Consultoría </a:t>
            </a:r>
            <a:r>
              <a:rPr lang="es-CO" sz="1400" dirty="0">
                <a:latin typeface="Arial Narrow" panose="020B0606020202030204" pitchFamily="34" charset="0"/>
              </a:rPr>
              <a:t>para la Estructuración técnica, jurídica, financiera, operativa y la elaboración del Plan de Negocios que permita la implementación de las Unidades de Gestión 1 y 3 del Plan Parcial Estación Central, y el acompañamiento a la selección del desarrollador para la Unidad de Gestión </a:t>
            </a:r>
            <a:r>
              <a:rPr lang="es-CO" sz="1400" dirty="0" smtClean="0">
                <a:latin typeface="Arial Narrow" panose="020B0606020202030204" pitchFamily="34" charset="0"/>
              </a:rPr>
              <a:t>1.</a:t>
            </a:r>
            <a:endParaRPr lang="es-CO" sz="1400" dirty="0">
              <a:latin typeface="Arial Narrow" panose="020B0606020202030204" pitchFamily="34" charset="0"/>
            </a:endParaRPr>
          </a:p>
          <a:p>
            <a:endParaRPr lang="es-MX" sz="1400" b="1" dirty="0">
              <a:latin typeface="Arial Narrow" panose="020B0606020202030204" pitchFamily="34" charset="0"/>
            </a:endParaRPr>
          </a:p>
          <a:p>
            <a:pPr algn="just"/>
            <a:endParaRPr lang="es-ES" sz="1400" b="1" dirty="0">
              <a:latin typeface="Arial Narrow" pitchFamily="34" charset="0"/>
            </a:endParaRPr>
          </a:p>
          <a:p>
            <a:endParaRPr lang="es-MX" sz="1400" dirty="0">
              <a:latin typeface="Arial Narrow" panose="020B0606020202030204" pitchFamily="34" charset="0"/>
            </a:endParaRPr>
          </a:p>
          <a:p>
            <a:endParaRPr lang="es-MX" sz="1400" b="1" dirty="0">
              <a:latin typeface="Arial Narrow" panose="020B0606020202030204" pitchFamily="34" charset="0"/>
            </a:endParaRPr>
          </a:p>
          <a:p>
            <a:endParaRPr lang="es-MX" sz="1400" dirty="0">
              <a:latin typeface="Arial Narrow" panose="020B0606020202030204" pitchFamily="34" charset="0"/>
            </a:endParaRPr>
          </a:p>
        </p:txBody>
      </p:sp>
      <p:pic>
        <p:nvPicPr>
          <p:cNvPr id="3" name="Imagen 2"/>
          <p:cNvPicPr>
            <a:picLocks noChangeAspect="1"/>
          </p:cNvPicPr>
          <p:nvPr/>
        </p:nvPicPr>
        <p:blipFill rotWithShape="1">
          <a:blip r:embed="rId2"/>
          <a:srcRect l="51777" t="25111" r="26889" b="55334"/>
          <a:stretch/>
        </p:blipFill>
        <p:spPr>
          <a:xfrm>
            <a:off x="416375" y="4211223"/>
            <a:ext cx="304800" cy="279400"/>
          </a:xfrm>
          <a:prstGeom prst="rect">
            <a:avLst/>
          </a:prstGeom>
        </p:spPr>
      </p:pic>
      <p:sp>
        <p:nvSpPr>
          <p:cNvPr id="4" name="CuadroTexto 3"/>
          <p:cNvSpPr txBox="1"/>
          <p:nvPr/>
        </p:nvSpPr>
        <p:spPr>
          <a:xfrm>
            <a:off x="262167" y="4538573"/>
            <a:ext cx="1524000" cy="215444"/>
          </a:xfrm>
          <a:prstGeom prst="rect">
            <a:avLst/>
          </a:prstGeom>
          <a:noFill/>
        </p:spPr>
        <p:txBody>
          <a:bodyPr wrap="square" rtlCol="0">
            <a:spAutoFit/>
          </a:bodyPr>
          <a:lstStyle/>
          <a:p>
            <a:r>
              <a:rPr lang="es-MX" sz="800" dirty="0">
                <a:latin typeface="Arial Narrow" panose="020B0606020202030204" pitchFamily="34" charset="0"/>
              </a:rPr>
              <a:t>43.940 </a:t>
            </a:r>
            <a:r>
              <a:rPr lang="es-CO" sz="800" dirty="0">
                <a:latin typeface="Arial Narrow" panose="020B0606020202030204" pitchFamily="34" charset="0"/>
              </a:rPr>
              <a:t>mts</a:t>
            </a:r>
            <a:r>
              <a:rPr lang="es-CO" sz="800" baseline="30000" dirty="0">
                <a:latin typeface="Arial Narrow" panose="020B0606020202030204" pitchFamily="34" charset="0"/>
              </a:rPr>
              <a:t>2</a:t>
            </a:r>
          </a:p>
        </p:txBody>
      </p:sp>
      <p:sp>
        <p:nvSpPr>
          <p:cNvPr id="9" name="Rectángulo 8"/>
          <p:cNvSpPr/>
          <p:nvPr/>
        </p:nvSpPr>
        <p:spPr>
          <a:xfrm>
            <a:off x="841815" y="4223991"/>
            <a:ext cx="4572000" cy="338554"/>
          </a:xfrm>
          <a:prstGeom prst="rect">
            <a:avLst/>
          </a:prstGeom>
        </p:spPr>
        <p:txBody>
          <a:bodyPr>
            <a:spAutoFit/>
          </a:bodyPr>
          <a:lstStyle/>
          <a:p>
            <a:r>
              <a:rPr lang="es-MX" sz="800" dirty="0" smtClean="0">
                <a:latin typeface="Arial Narrow" panose="020B0606020202030204" pitchFamily="34" charset="0"/>
              </a:rPr>
              <a:t>SECTOR 2</a:t>
            </a:r>
          </a:p>
          <a:p>
            <a:r>
              <a:rPr lang="es-MX" sz="800" dirty="0" smtClean="0">
                <a:latin typeface="Arial Narrow" panose="020B0606020202030204" pitchFamily="34" charset="0"/>
              </a:rPr>
              <a:t>Proyecto </a:t>
            </a:r>
            <a:r>
              <a:rPr lang="es-MX" sz="800" dirty="0">
                <a:latin typeface="Arial Narrow" panose="020B0606020202030204" pitchFamily="34" charset="0"/>
              </a:rPr>
              <a:t>de vivienda de interés prioritario (VIP) </a:t>
            </a:r>
          </a:p>
        </p:txBody>
      </p:sp>
      <p:pic>
        <p:nvPicPr>
          <p:cNvPr id="10" name="Imagen 9"/>
          <p:cNvPicPr>
            <a:picLocks noChangeAspect="1"/>
          </p:cNvPicPr>
          <p:nvPr/>
        </p:nvPicPr>
        <p:blipFill>
          <a:blip r:embed="rId3"/>
          <a:stretch>
            <a:fillRect/>
          </a:stretch>
        </p:blipFill>
        <p:spPr>
          <a:xfrm rot="10800000" flipV="1">
            <a:off x="362838" y="4776301"/>
            <a:ext cx="421823" cy="519823"/>
          </a:xfrm>
          <a:prstGeom prst="rect">
            <a:avLst/>
          </a:prstGeom>
        </p:spPr>
      </p:pic>
      <p:sp>
        <p:nvSpPr>
          <p:cNvPr id="11" name="Rectángulo 10"/>
          <p:cNvSpPr/>
          <p:nvPr/>
        </p:nvSpPr>
        <p:spPr>
          <a:xfrm>
            <a:off x="303359" y="5188644"/>
            <a:ext cx="655949" cy="215444"/>
          </a:xfrm>
          <a:prstGeom prst="rect">
            <a:avLst/>
          </a:prstGeom>
        </p:spPr>
        <p:txBody>
          <a:bodyPr wrap="none">
            <a:spAutoFit/>
          </a:bodyPr>
          <a:lstStyle/>
          <a:p>
            <a:r>
              <a:rPr lang="es-MX" sz="800" dirty="0">
                <a:latin typeface="Arial Narrow" panose="020B0606020202030204" pitchFamily="34" charset="0"/>
              </a:rPr>
              <a:t>24.102 </a:t>
            </a:r>
            <a:r>
              <a:rPr lang="es-CO" sz="800" dirty="0">
                <a:latin typeface="Arial Narrow" panose="020B0606020202030204" pitchFamily="34" charset="0"/>
              </a:rPr>
              <a:t>mts</a:t>
            </a:r>
            <a:r>
              <a:rPr lang="es-CO" sz="800" baseline="30000" dirty="0">
                <a:latin typeface="Arial Narrow" panose="020B0606020202030204" pitchFamily="34" charset="0"/>
              </a:rPr>
              <a:t>2</a:t>
            </a:r>
            <a:r>
              <a:rPr lang="es-MX" sz="800" dirty="0">
                <a:latin typeface="Arial Narrow" panose="020B0606020202030204" pitchFamily="34" charset="0"/>
              </a:rPr>
              <a:t> </a:t>
            </a:r>
          </a:p>
        </p:txBody>
      </p:sp>
      <p:sp>
        <p:nvSpPr>
          <p:cNvPr id="12" name="Rectángulo 11"/>
          <p:cNvSpPr/>
          <p:nvPr/>
        </p:nvSpPr>
        <p:spPr>
          <a:xfrm>
            <a:off x="806219" y="4910226"/>
            <a:ext cx="2275114" cy="338554"/>
          </a:xfrm>
          <a:prstGeom prst="rect">
            <a:avLst/>
          </a:prstGeom>
        </p:spPr>
        <p:txBody>
          <a:bodyPr wrap="square">
            <a:spAutoFit/>
          </a:bodyPr>
          <a:lstStyle/>
          <a:p>
            <a:r>
              <a:rPr lang="es-MX" sz="800" dirty="0" smtClean="0">
                <a:latin typeface="Arial Narrow" panose="020B0606020202030204" pitchFamily="34" charset="0"/>
              </a:rPr>
              <a:t>SECTOR 3</a:t>
            </a:r>
          </a:p>
          <a:p>
            <a:r>
              <a:rPr lang="es-MX" sz="800" dirty="0" smtClean="0">
                <a:latin typeface="Arial Narrow" panose="020B0606020202030204" pitchFamily="34" charset="0"/>
              </a:rPr>
              <a:t>Proyecto </a:t>
            </a:r>
            <a:r>
              <a:rPr lang="es-MX" sz="800" dirty="0">
                <a:latin typeface="Arial Narrow" panose="020B0606020202030204" pitchFamily="34" charset="0"/>
              </a:rPr>
              <a:t>de vivienda de interés social </a:t>
            </a:r>
            <a:endParaRPr lang="es-CO" sz="800" dirty="0"/>
          </a:p>
        </p:txBody>
      </p:sp>
      <p:pic>
        <p:nvPicPr>
          <p:cNvPr id="14" name="Imagen 13"/>
          <p:cNvPicPr>
            <a:picLocks noChangeAspect="1"/>
          </p:cNvPicPr>
          <p:nvPr/>
        </p:nvPicPr>
        <p:blipFill>
          <a:blip r:embed="rId4"/>
          <a:stretch>
            <a:fillRect/>
          </a:stretch>
        </p:blipFill>
        <p:spPr>
          <a:xfrm>
            <a:off x="331331" y="5576663"/>
            <a:ext cx="474888" cy="474888"/>
          </a:xfrm>
          <a:prstGeom prst="rect">
            <a:avLst/>
          </a:prstGeom>
        </p:spPr>
      </p:pic>
      <p:sp>
        <p:nvSpPr>
          <p:cNvPr id="15" name="Rectángulo 14"/>
          <p:cNvSpPr/>
          <p:nvPr/>
        </p:nvSpPr>
        <p:spPr>
          <a:xfrm>
            <a:off x="795333" y="5637095"/>
            <a:ext cx="4572000" cy="461665"/>
          </a:xfrm>
          <a:prstGeom prst="rect">
            <a:avLst/>
          </a:prstGeom>
        </p:spPr>
        <p:txBody>
          <a:bodyPr>
            <a:spAutoFit/>
          </a:bodyPr>
          <a:lstStyle/>
          <a:p>
            <a:r>
              <a:rPr lang="es-MX" sz="800" dirty="0" smtClean="0">
                <a:latin typeface="Arial Narrow" panose="020B0606020202030204" pitchFamily="34" charset="0"/>
              </a:rPr>
              <a:t> SECTOR</a:t>
            </a:r>
          </a:p>
          <a:p>
            <a:r>
              <a:rPr lang="es-MX" sz="800" dirty="0" smtClean="0">
                <a:latin typeface="Arial Narrow" panose="020B0606020202030204" pitchFamily="34" charset="0"/>
              </a:rPr>
              <a:t>Estación </a:t>
            </a:r>
            <a:r>
              <a:rPr lang="es-MX" sz="800" dirty="0">
                <a:latin typeface="Arial Narrow" panose="020B0606020202030204" pitchFamily="34" charset="0"/>
              </a:rPr>
              <a:t>central de Transmilenio 20.959 </a:t>
            </a:r>
            <a:r>
              <a:rPr lang="es-CO" sz="800" dirty="0">
                <a:latin typeface="Arial Narrow" panose="020B0606020202030204" pitchFamily="34" charset="0"/>
              </a:rPr>
              <a:t>mts</a:t>
            </a:r>
            <a:r>
              <a:rPr lang="es-CO" sz="800" baseline="30000" dirty="0">
                <a:latin typeface="Arial Narrow" panose="020B0606020202030204" pitchFamily="34" charset="0"/>
              </a:rPr>
              <a:t>2</a:t>
            </a:r>
            <a:endParaRPr lang="es-MX" sz="800" dirty="0">
              <a:latin typeface="Arial Narrow" panose="020B0606020202030204" pitchFamily="34" charset="0"/>
            </a:endParaRPr>
          </a:p>
          <a:p>
            <a:endParaRPr lang="es-MX" sz="800" dirty="0">
              <a:latin typeface="Arial Narrow" panose="020B0606020202030204" pitchFamily="34" charset="0"/>
            </a:endParaRPr>
          </a:p>
        </p:txBody>
      </p:sp>
      <p:sp>
        <p:nvSpPr>
          <p:cNvPr id="16" name="Rectángulo 15"/>
          <p:cNvSpPr/>
          <p:nvPr/>
        </p:nvSpPr>
        <p:spPr>
          <a:xfrm>
            <a:off x="224469" y="6043666"/>
            <a:ext cx="655949" cy="215444"/>
          </a:xfrm>
          <a:prstGeom prst="rect">
            <a:avLst/>
          </a:prstGeom>
        </p:spPr>
        <p:txBody>
          <a:bodyPr wrap="none">
            <a:spAutoFit/>
          </a:bodyPr>
          <a:lstStyle/>
          <a:p>
            <a:r>
              <a:rPr lang="es-MX" sz="800" dirty="0">
                <a:latin typeface="Arial Narrow" panose="020B0606020202030204" pitchFamily="34" charset="0"/>
              </a:rPr>
              <a:t>24.102 </a:t>
            </a:r>
            <a:r>
              <a:rPr lang="es-CO" sz="800" dirty="0">
                <a:latin typeface="Arial Narrow" panose="020B0606020202030204" pitchFamily="34" charset="0"/>
              </a:rPr>
              <a:t>mts</a:t>
            </a:r>
            <a:r>
              <a:rPr lang="es-CO" sz="800" baseline="30000" dirty="0">
                <a:latin typeface="Arial Narrow" panose="020B0606020202030204" pitchFamily="34" charset="0"/>
              </a:rPr>
              <a:t>2</a:t>
            </a:r>
            <a:r>
              <a:rPr lang="es-MX" sz="800" dirty="0">
                <a:latin typeface="Arial Narrow" panose="020B0606020202030204" pitchFamily="34" charset="0"/>
              </a:rPr>
              <a:t> </a:t>
            </a:r>
          </a:p>
        </p:txBody>
      </p:sp>
      <p:pic>
        <p:nvPicPr>
          <p:cNvPr id="17" name="Imagen 16"/>
          <p:cNvPicPr>
            <a:picLocks noChangeAspect="1"/>
          </p:cNvPicPr>
          <p:nvPr/>
        </p:nvPicPr>
        <p:blipFill>
          <a:blip r:embed="rId5"/>
          <a:stretch>
            <a:fillRect/>
          </a:stretch>
        </p:blipFill>
        <p:spPr>
          <a:xfrm>
            <a:off x="362838" y="3424308"/>
            <a:ext cx="646884" cy="403556"/>
          </a:xfrm>
          <a:prstGeom prst="rect">
            <a:avLst/>
          </a:prstGeom>
        </p:spPr>
      </p:pic>
      <p:sp>
        <p:nvSpPr>
          <p:cNvPr id="18" name="Rectángulo 17"/>
          <p:cNvSpPr/>
          <p:nvPr/>
        </p:nvSpPr>
        <p:spPr>
          <a:xfrm>
            <a:off x="331331" y="3808326"/>
            <a:ext cx="678391" cy="215444"/>
          </a:xfrm>
          <a:prstGeom prst="rect">
            <a:avLst/>
          </a:prstGeom>
        </p:spPr>
        <p:txBody>
          <a:bodyPr wrap="none">
            <a:spAutoFit/>
          </a:bodyPr>
          <a:lstStyle/>
          <a:p>
            <a:r>
              <a:rPr lang="es-MX" sz="800" dirty="0">
                <a:latin typeface="Arial Narrow" panose="020B0606020202030204" pitchFamily="34" charset="0"/>
              </a:rPr>
              <a:t>222.810 </a:t>
            </a:r>
            <a:r>
              <a:rPr lang="es-CO" sz="800" dirty="0">
                <a:latin typeface="Arial Narrow" panose="020B0606020202030204" pitchFamily="34" charset="0"/>
              </a:rPr>
              <a:t>mts</a:t>
            </a:r>
            <a:r>
              <a:rPr lang="es-CO" sz="800" baseline="30000" dirty="0">
                <a:latin typeface="Arial Narrow" panose="020B0606020202030204" pitchFamily="34" charset="0"/>
              </a:rPr>
              <a:t>2</a:t>
            </a:r>
          </a:p>
        </p:txBody>
      </p:sp>
      <p:sp>
        <p:nvSpPr>
          <p:cNvPr id="19" name="Rectángulo 18"/>
          <p:cNvSpPr/>
          <p:nvPr/>
        </p:nvSpPr>
        <p:spPr>
          <a:xfrm>
            <a:off x="977741" y="3473757"/>
            <a:ext cx="2145139" cy="338554"/>
          </a:xfrm>
          <a:prstGeom prst="rect">
            <a:avLst/>
          </a:prstGeom>
        </p:spPr>
        <p:txBody>
          <a:bodyPr wrap="none">
            <a:spAutoFit/>
          </a:bodyPr>
          <a:lstStyle/>
          <a:p>
            <a:r>
              <a:rPr lang="es-MX" sz="800" dirty="0" smtClean="0">
                <a:latin typeface="Arial Narrow" panose="020B0606020202030204" pitchFamily="34" charset="0"/>
              </a:rPr>
              <a:t>SECTOR 1</a:t>
            </a:r>
          </a:p>
          <a:p>
            <a:r>
              <a:rPr lang="es-MX" sz="800" dirty="0" smtClean="0">
                <a:latin typeface="Arial Narrow" panose="020B0606020202030204" pitchFamily="34" charset="0"/>
              </a:rPr>
              <a:t>Viviendas</a:t>
            </a:r>
            <a:r>
              <a:rPr lang="es-MX" sz="800" dirty="0">
                <a:latin typeface="Arial Narrow" panose="020B0606020202030204" pitchFamily="34" charset="0"/>
              </a:rPr>
              <a:t>, oficinas, sector comercial y parqueaderos</a:t>
            </a:r>
          </a:p>
        </p:txBody>
      </p:sp>
      <p:sp>
        <p:nvSpPr>
          <p:cNvPr id="20" name="Rectángulo 19"/>
          <p:cNvSpPr/>
          <p:nvPr/>
        </p:nvSpPr>
        <p:spPr>
          <a:xfrm>
            <a:off x="1143000" y="6175870"/>
            <a:ext cx="4572000" cy="338554"/>
          </a:xfrm>
          <a:prstGeom prst="rect">
            <a:avLst/>
          </a:prstGeom>
        </p:spPr>
        <p:txBody>
          <a:bodyPr>
            <a:spAutoFit/>
          </a:bodyPr>
          <a:lstStyle/>
          <a:p>
            <a:endParaRPr lang="es-MX" sz="800" dirty="0">
              <a:latin typeface="Arial Narrow" panose="020B0606020202030204" pitchFamily="34" charset="0"/>
            </a:endParaRPr>
          </a:p>
          <a:p>
            <a:pPr algn="just"/>
            <a:r>
              <a:rPr lang="es-CO" sz="800" b="1" dirty="0">
                <a:latin typeface="Arial Narrow" pitchFamily="34" charset="0"/>
              </a:rPr>
              <a:t>AREA DISEÑADA : 311.811 </a:t>
            </a:r>
            <a:r>
              <a:rPr lang="es-CO" sz="800" dirty="0">
                <a:latin typeface="Arial Narrow" panose="020B0606020202030204" pitchFamily="34" charset="0"/>
              </a:rPr>
              <a:t>mts</a:t>
            </a:r>
            <a:r>
              <a:rPr lang="es-CO" sz="800" baseline="30000" dirty="0">
                <a:latin typeface="Arial Narrow" panose="020B0606020202030204" pitchFamily="34" charset="0"/>
              </a:rPr>
              <a:t>2 </a:t>
            </a:r>
            <a:endParaRPr lang="es-MX" sz="800" b="1" dirty="0">
              <a:latin typeface="Arial Narrow" panose="020B0606020202030204" pitchFamily="34" charset="0"/>
            </a:endParaRPr>
          </a:p>
        </p:txBody>
      </p:sp>
      <p:pic>
        <p:nvPicPr>
          <p:cNvPr id="21" name="Imagen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12683" y="4684969"/>
            <a:ext cx="5097918" cy="2173031"/>
          </a:xfrm>
          <a:prstGeom prst="rect">
            <a:avLst/>
          </a:prstGeom>
        </p:spPr>
      </p:pic>
      <p:pic>
        <p:nvPicPr>
          <p:cNvPr id="23" name="Imagen 22"/>
          <p:cNvPicPr>
            <a:picLocks noChangeAspect="1"/>
          </p:cNvPicPr>
          <p:nvPr/>
        </p:nvPicPr>
        <p:blipFill>
          <a:blip r:embed="rId7"/>
          <a:stretch>
            <a:fillRect/>
          </a:stretch>
        </p:blipFill>
        <p:spPr>
          <a:xfrm>
            <a:off x="6358011" y="2057400"/>
            <a:ext cx="2252589" cy="2627569"/>
          </a:xfrm>
          <a:prstGeom prst="rect">
            <a:avLst/>
          </a:prstGeom>
          <a:ln>
            <a:noFill/>
          </a:ln>
          <a:effectLst>
            <a:outerShdw blurRad="292100" dist="139700" dir="2700000" algn="tl" rotWithShape="0">
              <a:srgbClr val="333333">
                <a:alpha val="65000"/>
              </a:srgbClr>
            </a:outerShdw>
          </a:effectLst>
        </p:spPr>
      </p:pic>
      <p:pic>
        <p:nvPicPr>
          <p:cNvPr id="22" name="Imagen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5200" y="1371600"/>
            <a:ext cx="2846991" cy="1568810"/>
          </a:xfrm>
          <a:prstGeom prst="rect">
            <a:avLst/>
          </a:prstGeom>
        </p:spPr>
      </p:pic>
      <p:pic>
        <p:nvPicPr>
          <p:cNvPr id="24" name="Imagen 23"/>
          <p:cNvPicPr>
            <a:picLocks noChangeAspect="1"/>
          </p:cNvPicPr>
          <p:nvPr/>
        </p:nvPicPr>
        <p:blipFill>
          <a:blip r:embed="rId9"/>
          <a:stretch>
            <a:fillRect/>
          </a:stretch>
        </p:blipFill>
        <p:spPr>
          <a:xfrm>
            <a:off x="6346371" y="0"/>
            <a:ext cx="2264229" cy="2057400"/>
          </a:xfrm>
          <a:prstGeom prst="rect">
            <a:avLst/>
          </a:prstGeom>
        </p:spPr>
      </p:pic>
      <p:pic>
        <p:nvPicPr>
          <p:cNvPr id="25" name="Imagen 24"/>
          <p:cNvPicPr>
            <a:picLocks noChangeAspect="1"/>
          </p:cNvPicPr>
          <p:nvPr/>
        </p:nvPicPr>
        <p:blipFill>
          <a:blip r:embed="rId10"/>
          <a:stretch>
            <a:fillRect/>
          </a:stretch>
        </p:blipFill>
        <p:spPr>
          <a:xfrm>
            <a:off x="3499380" y="10900"/>
            <a:ext cx="2846991" cy="1366379"/>
          </a:xfrm>
          <a:prstGeom prst="rect">
            <a:avLst/>
          </a:prstGeom>
        </p:spPr>
      </p:pic>
      <p:pic>
        <p:nvPicPr>
          <p:cNvPr id="5" name="Imagen 4"/>
          <p:cNvPicPr>
            <a:picLocks noChangeAspect="1"/>
          </p:cNvPicPr>
          <p:nvPr/>
        </p:nvPicPr>
        <p:blipFill>
          <a:blip r:embed="rId11"/>
          <a:stretch>
            <a:fillRect/>
          </a:stretch>
        </p:blipFill>
        <p:spPr>
          <a:xfrm>
            <a:off x="3505200" y="2940410"/>
            <a:ext cx="2831585" cy="1744559"/>
          </a:xfrm>
          <a:prstGeom prst="rect">
            <a:avLst/>
          </a:prstGeom>
        </p:spPr>
      </p:pic>
      <p:pic>
        <p:nvPicPr>
          <p:cNvPr id="1026" name="Picture 2" descr="Resultado de imagen para logo de la empresa de renovacion urban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6630" y="279135"/>
            <a:ext cx="16192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6" name="Imagen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2401" y="-5581"/>
            <a:ext cx="838200" cy="691381"/>
          </a:xfrm>
          <a:prstGeom prst="rect">
            <a:avLst/>
          </a:prstGeom>
        </p:spPr>
      </p:pic>
    </p:spTree>
    <p:extLst>
      <p:ext uri="{BB962C8B-B14F-4D97-AF65-F5344CB8AC3E}">
        <p14:creationId xmlns:p14="http://schemas.microsoft.com/office/powerpoint/2010/main" val="87187023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8 CuadroTexto"/>
          <p:cNvSpPr txBox="1"/>
          <p:nvPr/>
        </p:nvSpPr>
        <p:spPr>
          <a:xfrm>
            <a:off x="420994" y="1905992"/>
            <a:ext cx="3008006" cy="2523768"/>
          </a:xfrm>
          <a:prstGeom prst="rect">
            <a:avLst/>
          </a:prstGeom>
          <a:noFill/>
        </p:spPr>
        <p:txBody>
          <a:bodyPr wrap="square" rtlCol="0">
            <a:spAutoFit/>
          </a:bodyPr>
          <a:lstStyle/>
          <a:p>
            <a:pPr algn="just"/>
            <a:r>
              <a:rPr lang="es-CO" sz="1400" b="1" dirty="0" smtClean="0">
                <a:latin typeface="Arial Narrow" panose="020B0606020202030204" pitchFamily="34" charset="0"/>
              </a:rPr>
              <a:t>Objeto: </a:t>
            </a:r>
            <a:r>
              <a:rPr lang="es-CO" sz="1400" dirty="0" smtClean="0">
                <a:latin typeface="Arial Narrow" panose="020B0606020202030204" pitchFamily="34" charset="0"/>
              </a:rPr>
              <a:t>Contratación </a:t>
            </a:r>
            <a:r>
              <a:rPr lang="es-CO" sz="1400" dirty="0">
                <a:latin typeface="Arial Narrow" panose="020B0606020202030204" pitchFamily="34" charset="0"/>
              </a:rPr>
              <a:t>de un consultor  especializado que lleve a cabo la estructuración técnica, financiera y legal para la construcción de la nueva sede administrativa central de la SNR en la ciudad de Bogotá, bajo la modalidad de asociación público privada (APP). </a:t>
            </a:r>
            <a:endParaRPr lang="es-MX" sz="1400" dirty="0">
              <a:latin typeface="Arial Narrow" panose="020B0606020202030204" pitchFamily="34" charset="0"/>
            </a:endParaRPr>
          </a:p>
          <a:p>
            <a:endParaRPr lang="es-MX" sz="1200" b="1" dirty="0">
              <a:latin typeface="Arial Narrow" panose="020B0606020202030204" pitchFamily="34" charset="0"/>
            </a:endParaRPr>
          </a:p>
          <a:p>
            <a:pPr algn="just"/>
            <a:endParaRPr lang="es-ES" sz="1200" b="1" dirty="0">
              <a:latin typeface="Arial Narrow" pitchFamily="34" charset="0"/>
            </a:endParaRPr>
          </a:p>
          <a:p>
            <a:endParaRPr lang="es-MX" sz="1200" dirty="0">
              <a:latin typeface="Arial Narrow" panose="020B0606020202030204" pitchFamily="34" charset="0"/>
            </a:endParaRPr>
          </a:p>
          <a:p>
            <a:endParaRPr lang="es-MX" sz="1200" b="1" dirty="0">
              <a:latin typeface="Arial Narrow" panose="020B0606020202030204" pitchFamily="34" charset="0"/>
            </a:endParaRPr>
          </a:p>
          <a:p>
            <a:endParaRPr lang="es-MX" sz="1200" dirty="0">
              <a:latin typeface="Arial Narrow" panose="020B0606020202030204" pitchFamily="34" charset="0"/>
            </a:endParaRPr>
          </a:p>
        </p:txBody>
      </p:sp>
      <p:sp>
        <p:nvSpPr>
          <p:cNvPr id="9" name="Rectángulo 8"/>
          <p:cNvSpPr/>
          <p:nvPr/>
        </p:nvSpPr>
        <p:spPr>
          <a:xfrm>
            <a:off x="1005289" y="4895972"/>
            <a:ext cx="4572000" cy="215444"/>
          </a:xfrm>
          <a:prstGeom prst="rect">
            <a:avLst/>
          </a:prstGeom>
        </p:spPr>
        <p:txBody>
          <a:bodyPr>
            <a:spAutoFit/>
          </a:bodyPr>
          <a:lstStyle/>
          <a:p>
            <a:r>
              <a:rPr lang="es-MX" sz="800" dirty="0" smtClean="0">
                <a:latin typeface="Arial Narrow" panose="020B0606020202030204" pitchFamily="34" charset="0"/>
              </a:rPr>
              <a:t>17.000 M2 de sótano </a:t>
            </a:r>
            <a:endParaRPr lang="es-MX" sz="800" dirty="0">
              <a:latin typeface="Arial Narrow" panose="020B0606020202030204" pitchFamily="34" charset="0"/>
            </a:endParaRPr>
          </a:p>
        </p:txBody>
      </p:sp>
      <p:sp>
        <p:nvSpPr>
          <p:cNvPr id="19" name="Rectángulo 18"/>
          <p:cNvSpPr/>
          <p:nvPr/>
        </p:nvSpPr>
        <p:spPr>
          <a:xfrm>
            <a:off x="990600" y="4339700"/>
            <a:ext cx="1438214" cy="215444"/>
          </a:xfrm>
          <a:prstGeom prst="rect">
            <a:avLst/>
          </a:prstGeom>
        </p:spPr>
        <p:txBody>
          <a:bodyPr wrap="none">
            <a:spAutoFit/>
          </a:bodyPr>
          <a:lstStyle/>
          <a:p>
            <a:r>
              <a:rPr lang="es-MX" sz="800" dirty="0" smtClean="0">
                <a:latin typeface="Arial Narrow" panose="020B0606020202030204" pitchFamily="34" charset="0"/>
              </a:rPr>
              <a:t>13 pisos en un área  de 48.00 M2</a:t>
            </a:r>
            <a:endParaRPr lang="es-MX" sz="800" dirty="0">
              <a:latin typeface="Arial Narrow" panose="020B0606020202030204" pitchFamily="34" charset="0"/>
            </a:endParaRPr>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9" y="4756873"/>
            <a:ext cx="4827095" cy="2091008"/>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53119" y="1533636"/>
            <a:ext cx="2373089" cy="1812188"/>
          </a:xfrm>
          <a:prstGeom prst="rect">
            <a:avLst/>
          </a:prstGeom>
        </p:spPr>
      </p:pic>
      <p:pic>
        <p:nvPicPr>
          <p:cNvPr id="13" name="Imagen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31047" y="1"/>
            <a:ext cx="4822372" cy="1597682"/>
          </a:xfrm>
          <a:prstGeom prst="rect">
            <a:avLst/>
          </a:prstGeom>
        </p:spPr>
      </p:pic>
      <p:pic>
        <p:nvPicPr>
          <p:cNvPr id="26" name="Imagen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4721" y="3325087"/>
            <a:ext cx="2427512" cy="1438512"/>
          </a:xfrm>
          <a:prstGeom prst="rect">
            <a:avLst/>
          </a:prstGeom>
        </p:spPr>
      </p:pic>
      <p:pic>
        <p:nvPicPr>
          <p:cNvPr id="27" name="Imagen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09999" y="1554372"/>
            <a:ext cx="2454006" cy="1778393"/>
          </a:xfrm>
          <a:prstGeom prst="rect">
            <a:avLst/>
          </a:prstGeom>
        </p:spPr>
      </p:pic>
      <p:pic>
        <p:nvPicPr>
          <p:cNvPr id="28" name="Imagen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53119" y="3325087"/>
            <a:ext cx="2373089" cy="1438512"/>
          </a:xfrm>
          <a:prstGeom prst="rect">
            <a:avLst/>
          </a:prstGeom>
        </p:spPr>
      </p:pic>
      <p:pic>
        <p:nvPicPr>
          <p:cNvPr id="29" name="Imagen 28"/>
          <p:cNvPicPr>
            <a:picLocks noChangeAspect="1"/>
          </p:cNvPicPr>
          <p:nvPr/>
        </p:nvPicPr>
        <p:blipFill>
          <a:blip r:embed="rId8"/>
          <a:stretch>
            <a:fillRect/>
          </a:stretch>
        </p:blipFill>
        <p:spPr>
          <a:xfrm>
            <a:off x="451104" y="4250576"/>
            <a:ext cx="372706" cy="372706"/>
          </a:xfrm>
          <a:prstGeom prst="rect">
            <a:avLst/>
          </a:prstGeom>
        </p:spPr>
      </p:pic>
      <p:pic>
        <p:nvPicPr>
          <p:cNvPr id="31" name="Imagen 30"/>
          <p:cNvPicPr>
            <a:picLocks noChangeAspect="1"/>
          </p:cNvPicPr>
          <p:nvPr/>
        </p:nvPicPr>
        <p:blipFill>
          <a:blip r:embed="rId9"/>
          <a:stretch>
            <a:fillRect/>
          </a:stretch>
        </p:blipFill>
        <p:spPr>
          <a:xfrm flipV="1">
            <a:off x="509921" y="4922609"/>
            <a:ext cx="313889" cy="307668"/>
          </a:xfrm>
          <a:prstGeom prst="rect">
            <a:avLst/>
          </a:prstGeom>
        </p:spPr>
      </p:pic>
      <p:sp>
        <p:nvSpPr>
          <p:cNvPr id="32" name="CuadroTexto 31"/>
          <p:cNvSpPr txBox="1"/>
          <p:nvPr/>
        </p:nvSpPr>
        <p:spPr>
          <a:xfrm>
            <a:off x="420994" y="5577628"/>
            <a:ext cx="1828800" cy="215444"/>
          </a:xfrm>
          <a:prstGeom prst="rect">
            <a:avLst/>
          </a:prstGeom>
          <a:noFill/>
        </p:spPr>
        <p:txBody>
          <a:bodyPr wrap="square" rtlCol="0">
            <a:spAutoFit/>
          </a:bodyPr>
          <a:lstStyle/>
          <a:p>
            <a:r>
              <a:rPr lang="es-CO" sz="800" b="1" dirty="0" smtClean="0">
                <a:latin typeface="Arial Narrow" panose="020B0606020202030204" pitchFamily="34" charset="0"/>
              </a:rPr>
              <a:t>TOTAL AREA DISEÑADA 65.000 M2</a:t>
            </a:r>
            <a:endParaRPr lang="es-CO" sz="800" b="1" dirty="0">
              <a:latin typeface="Arial Narrow" panose="020B0606020202030204" pitchFamily="34" charset="0"/>
            </a:endParaRPr>
          </a:p>
        </p:txBody>
      </p:sp>
      <p:pic>
        <p:nvPicPr>
          <p:cNvPr id="2" name="Imagen 1"/>
          <p:cNvPicPr>
            <a:picLocks noChangeAspect="1"/>
          </p:cNvPicPr>
          <p:nvPr/>
        </p:nvPicPr>
        <p:blipFill>
          <a:blip r:embed="rId10"/>
          <a:stretch>
            <a:fillRect/>
          </a:stretch>
        </p:blipFill>
        <p:spPr>
          <a:xfrm>
            <a:off x="591970" y="685799"/>
            <a:ext cx="2518517" cy="596049"/>
          </a:xfrm>
          <a:prstGeom prst="rect">
            <a:avLst/>
          </a:prstGeom>
        </p:spPr>
      </p:pic>
      <p:pic>
        <p:nvPicPr>
          <p:cNvPr id="15" name="Imagen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36267" y="0"/>
            <a:ext cx="838200" cy="685799"/>
          </a:xfrm>
          <a:prstGeom prst="rect">
            <a:avLst/>
          </a:prstGeom>
        </p:spPr>
      </p:pic>
    </p:spTree>
    <p:extLst>
      <p:ext uri="{BB962C8B-B14F-4D97-AF65-F5344CB8AC3E}">
        <p14:creationId xmlns:p14="http://schemas.microsoft.com/office/powerpoint/2010/main" val="15317218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ctrTitle"/>
          </p:nvPr>
        </p:nvSpPr>
        <p:spPr>
          <a:xfrm>
            <a:off x="2743200" y="3962400"/>
            <a:ext cx="4191000" cy="533400"/>
          </a:xfrm>
        </p:spPr>
        <p:txBody>
          <a:bodyPr>
            <a:normAutofit/>
          </a:bodyPr>
          <a:lstStyle>
            <a:extLst/>
          </a:lstStyle>
          <a:p>
            <a:pPr algn="ctr"/>
            <a:r>
              <a:rPr lang="es-ES" sz="1600" b="1" dirty="0" smtClean="0">
                <a:latin typeface="Arial Narrow" panose="020B0606020202030204" pitchFamily="34" charset="0"/>
              </a:rPr>
              <a:t>EXPERIENCIA BANCA DE INVERSIÓN </a:t>
            </a:r>
            <a:endParaRPr lang="es-ES" sz="1600" b="1" dirty="0">
              <a:latin typeface="Arial Narrow" panose="020B0606020202030204" pitchFamily="34" charset="0"/>
            </a:endParaRPr>
          </a:p>
        </p:txBody>
      </p:sp>
      <p:pic>
        <p:nvPicPr>
          <p:cNvPr id="3074" name="Picture 2" descr="Imagen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685800"/>
            <a:ext cx="5181600" cy="32029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879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60978" y="365242"/>
            <a:ext cx="8222034" cy="5985157"/>
          </a:xfrm>
          <a:prstGeom prst="rect">
            <a:avLst/>
          </a:prstGeom>
          <a:noFill/>
        </p:spPr>
        <p:txBody>
          <a:bodyPr wrap="square" lIns="0" tIns="0" rIns="0" bIns="0" rtlCol="0">
            <a:noAutofit/>
          </a:bodyPr>
          <a:lstStyle/>
          <a:p>
            <a:endParaRPr/>
          </a:p>
        </p:txBody>
      </p:sp>
      <p:sp>
        <p:nvSpPr>
          <p:cNvPr id="4" name="3 Rectángulo"/>
          <p:cNvSpPr/>
          <p:nvPr/>
        </p:nvSpPr>
        <p:spPr>
          <a:xfrm>
            <a:off x="179247" y="1436077"/>
            <a:ext cx="3035841" cy="523220"/>
          </a:xfrm>
          <a:prstGeom prst="rect">
            <a:avLst/>
          </a:prstGeom>
        </p:spPr>
        <p:txBody>
          <a:bodyPr wrap="square">
            <a:spAutoFit/>
          </a:bodyPr>
          <a:lstStyle/>
          <a:p>
            <a:pPr algn="ctr" eaLnBrk="1" hangingPunct="1"/>
            <a:r>
              <a:rPr lang="es-ES" sz="1400" b="1" dirty="0">
                <a:latin typeface="Arial Narrow" panose="020B0606020202030204" pitchFamily="34" charset="0"/>
              </a:rPr>
              <a:t>CONSULTORIAS INVERSIONES </a:t>
            </a:r>
            <a:r>
              <a:rPr lang="es-ES" sz="1400" b="1" dirty="0" smtClean="0">
                <a:latin typeface="Arial Narrow" panose="020B0606020202030204" pitchFamily="34" charset="0"/>
              </a:rPr>
              <a:t> Y </a:t>
            </a:r>
            <a:r>
              <a:rPr lang="es-ES" sz="1400" b="1" dirty="0">
                <a:latin typeface="Arial Narrow" panose="020B0606020202030204" pitchFamily="34" charset="0"/>
              </a:rPr>
              <a:t>PROYECTOS </a:t>
            </a:r>
            <a:r>
              <a:rPr lang="es-ES" sz="1400" b="1" dirty="0" smtClean="0">
                <a:latin typeface="Arial Narrow" panose="020B0606020202030204" pitchFamily="34" charset="0"/>
              </a:rPr>
              <a:t>S.A.S. – CIP S.A.S .</a:t>
            </a:r>
            <a:endParaRPr lang="es-ES" sz="1400" b="1" dirty="0">
              <a:latin typeface="Arial Narrow" panose="020B0606020202030204" pitchFamily="34" charset="0"/>
            </a:endParaRPr>
          </a:p>
        </p:txBody>
      </p:sp>
      <p:pic>
        <p:nvPicPr>
          <p:cNvPr id="15" name="Picture 11" descr="AutopistaMarzo07 059"/>
          <p:cNvPicPr>
            <a:picLocks noChangeAspect="1" noChangeArrowheads="1"/>
          </p:cNvPicPr>
          <p:nvPr/>
        </p:nvPicPr>
        <p:blipFill>
          <a:blip r:embed="rId3" cstate="print">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3378966" y="2189697"/>
            <a:ext cx="2488434" cy="4311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p:cNvPicPr>
            <a:picLocks noChangeAspect="1"/>
          </p:cNvPicPr>
          <p:nvPr/>
        </p:nvPicPr>
        <p:blipFill>
          <a:blip r:embed="rId4"/>
          <a:stretch>
            <a:fillRect/>
          </a:stretch>
        </p:blipFill>
        <p:spPr>
          <a:xfrm>
            <a:off x="576130" y="2200583"/>
            <a:ext cx="2624269" cy="4300626"/>
          </a:xfrm>
          <a:prstGeom prst="rect">
            <a:avLst/>
          </a:prstGeom>
        </p:spPr>
      </p:pic>
      <p:pic>
        <p:nvPicPr>
          <p:cNvPr id="13" name="Imagen 1"/>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45967" y="2200583"/>
            <a:ext cx="2488433" cy="4300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285917"/>
            <a:ext cx="1295400" cy="1150160"/>
          </a:xfrm>
          <a:prstGeom prst="rect">
            <a:avLst/>
          </a:prstGeom>
        </p:spPr>
      </p:pic>
    </p:spTree>
    <p:extLst>
      <p:ext uri="{BB962C8B-B14F-4D97-AF65-F5344CB8AC3E}">
        <p14:creationId xmlns:p14="http://schemas.microsoft.com/office/powerpoint/2010/main" val="14410428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32946" y="151258"/>
            <a:ext cx="683210" cy="704850"/>
          </a:xfrm>
          <a:prstGeom prst="rect">
            <a:avLst/>
          </a:prstGeom>
        </p:spPr>
      </p:pic>
      <p:pic>
        <p:nvPicPr>
          <p:cNvPr id="5" name="Imagen 4"/>
          <p:cNvPicPr>
            <a:picLocks noChangeAspect="1"/>
          </p:cNvPicPr>
          <p:nvPr/>
        </p:nvPicPr>
        <p:blipFill>
          <a:blip r:embed="rId3"/>
          <a:stretch>
            <a:fillRect/>
          </a:stretch>
        </p:blipFill>
        <p:spPr>
          <a:xfrm>
            <a:off x="2209800" y="127445"/>
            <a:ext cx="786902" cy="752475"/>
          </a:xfrm>
          <a:prstGeom prst="rect">
            <a:avLst/>
          </a:prstGeom>
        </p:spPr>
      </p:pic>
      <p:sp>
        <p:nvSpPr>
          <p:cNvPr id="6" name="Rectángulo 5"/>
          <p:cNvSpPr/>
          <p:nvPr/>
        </p:nvSpPr>
        <p:spPr>
          <a:xfrm>
            <a:off x="183741" y="919961"/>
            <a:ext cx="3443223" cy="1754326"/>
          </a:xfrm>
          <a:prstGeom prst="rect">
            <a:avLst/>
          </a:prstGeom>
        </p:spPr>
        <p:txBody>
          <a:bodyPr wrap="square">
            <a:spAutoFit/>
          </a:bodyPr>
          <a:lstStyle/>
          <a:p>
            <a:pPr algn="just"/>
            <a:r>
              <a:rPr lang="es-CO" sz="1200" b="1" dirty="0" smtClean="0">
                <a:latin typeface="Arial Narrow" panose="020B0606020202030204" pitchFamily="34" charset="0"/>
              </a:rPr>
              <a:t>Objeto:</a:t>
            </a:r>
          </a:p>
          <a:p>
            <a:pPr algn="just"/>
            <a:r>
              <a:rPr lang="es-CO" sz="1200" dirty="0">
                <a:effectLst>
                  <a:outerShdw blurRad="63500" dist="50800" dir="8100000" sx="0" sy="0">
                    <a:srgbClr val="000000">
                      <a:alpha val="50000"/>
                    </a:srgbClr>
                  </a:outerShdw>
                </a:effectLst>
                <a:latin typeface="Arial Narrow" panose="020B0606020202030204" pitchFamily="34" charset="0"/>
                <a:ea typeface="Calibri"/>
                <a:cs typeface="Times New Roman"/>
              </a:rPr>
              <a:t>C</a:t>
            </a:r>
            <a:r>
              <a:rPr lang="es-CO" sz="1200" dirty="0" smtClean="0">
                <a:effectLst>
                  <a:outerShdw blurRad="63500" dist="50800" dir="8100000" sx="0" sy="0">
                    <a:srgbClr val="000000">
                      <a:alpha val="50000"/>
                    </a:srgbClr>
                  </a:outerShdw>
                </a:effectLst>
                <a:latin typeface="Arial Narrow" panose="020B0606020202030204" pitchFamily="34" charset="0"/>
                <a:ea typeface="Calibri"/>
                <a:cs typeface="Times New Roman"/>
              </a:rPr>
              <a:t>onsultoría para actualizar: (i) el contexto de servicios postales Nacionales s.a., (ii) las debidas diligencias, </a:t>
            </a:r>
            <a:r>
              <a:rPr lang="es-CO" sz="1200" b="1" dirty="0" smtClean="0">
                <a:effectLst>
                  <a:outerShdw blurRad="63500" dist="50800" dir="8100000" sx="0" sy="0">
                    <a:srgbClr val="000000">
                      <a:alpha val="50000"/>
                    </a:srgbClr>
                  </a:outerShdw>
                </a:effectLst>
                <a:latin typeface="Arial Narrow" panose="020B0606020202030204" pitchFamily="34" charset="0"/>
                <a:ea typeface="Calibri"/>
                <a:cs typeface="Times New Roman"/>
              </a:rPr>
              <a:t>(</a:t>
            </a:r>
            <a:r>
              <a:rPr lang="es-CO" sz="1200" dirty="0" smtClean="0">
                <a:effectLst>
                  <a:outerShdw blurRad="63500" dist="50800" dir="8100000" sx="0" sy="0">
                    <a:srgbClr val="000000">
                      <a:alpha val="50000"/>
                    </a:srgbClr>
                  </a:outerShdw>
                </a:effectLst>
                <a:latin typeface="Arial Narrow" panose="020B0606020202030204" pitchFamily="34" charset="0"/>
                <a:ea typeface="Calibri"/>
                <a:cs typeface="Times New Roman"/>
              </a:rPr>
              <a:t>iii) la valoración de la concesión; también valorar la empresa y revisar las alternativas de solución empresarial para posteriormente implementar la que genere mayor valor para sus accionistas y así mismo, asegure la prestación eficiente de un servicio postal universal (spu) relevante, responsabilidad hoy de la Nación. </a:t>
            </a:r>
            <a:endParaRPr lang="es-CO" sz="1200" dirty="0">
              <a:effectLst>
                <a:outerShdw blurRad="63500" dist="50800" dir="8100000" sx="0" sy="0">
                  <a:srgbClr val="000000">
                    <a:alpha val="50000"/>
                  </a:srgbClr>
                </a:outerShdw>
              </a:effectLst>
              <a:latin typeface="Arial Narrow" panose="020B0606020202030204" pitchFamily="34" charset="0"/>
              <a:ea typeface="Calibri"/>
              <a:cs typeface="Times New Roman"/>
            </a:endParaRPr>
          </a:p>
        </p:txBody>
      </p:sp>
      <p:sp>
        <p:nvSpPr>
          <p:cNvPr id="7" name="Rectángulo 6"/>
          <p:cNvSpPr/>
          <p:nvPr/>
        </p:nvSpPr>
        <p:spPr>
          <a:xfrm>
            <a:off x="126947" y="2769354"/>
            <a:ext cx="3588215" cy="3785652"/>
          </a:xfrm>
          <a:prstGeom prst="rect">
            <a:avLst/>
          </a:prstGeom>
        </p:spPr>
        <p:txBody>
          <a:bodyPr wrap="square">
            <a:spAutoFit/>
          </a:bodyPr>
          <a:lstStyle/>
          <a:p>
            <a:pPr algn="just"/>
            <a:r>
              <a:rPr lang="es-CO" sz="1200" b="1" dirty="0" smtClean="0">
                <a:latin typeface="Arial Narrow" pitchFamily="34" charset="0"/>
              </a:rPr>
              <a:t>Actividades</a:t>
            </a:r>
          </a:p>
          <a:p>
            <a:pPr algn="just"/>
            <a:endParaRPr lang="es-CO" sz="1200" b="1" dirty="0">
              <a:latin typeface="Arial Narrow" pitchFamily="34" charset="0"/>
            </a:endParaRPr>
          </a:p>
          <a:p>
            <a:pPr marL="171450" indent="-171450" algn="just">
              <a:buFont typeface="Arial" panose="020B0604020202020204" pitchFamily="34" charset="0"/>
              <a:buChar char="•"/>
            </a:pPr>
            <a:r>
              <a:rPr lang="es-CO" sz="1200" dirty="0">
                <a:latin typeface="Arial Narrow" pitchFamily="34" charset="0"/>
              </a:rPr>
              <a:t> Actualización del contexto general de la empresa (político, social, tecnológico, económico, legal y regulatorio)</a:t>
            </a:r>
          </a:p>
          <a:p>
            <a:pPr marL="171450" indent="-171450" algn="just">
              <a:buFont typeface="Arial" panose="020B0604020202020204" pitchFamily="34" charset="0"/>
              <a:buChar char="•"/>
            </a:pPr>
            <a:r>
              <a:rPr lang="es-CO" sz="1200" dirty="0">
                <a:latin typeface="Arial Narrow" pitchFamily="34" charset="0"/>
              </a:rPr>
              <a:t>Actualización visión de largo plazo de la Empresa </a:t>
            </a:r>
          </a:p>
          <a:p>
            <a:pPr marL="171450" indent="-171450" algn="just">
              <a:buFont typeface="Arial" panose="020B0604020202020204" pitchFamily="34" charset="0"/>
              <a:buChar char="•"/>
            </a:pPr>
            <a:r>
              <a:rPr lang="es-CO" sz="1200" dirty="0">
                <a:latin typeface="Arial Narrow" pitchFamily="34" charset="0"/>
              </a:rPr>
              <a:t>Revisar alternativas de solución empresarial</a:t>
            </a:r>
          </a:p>
          <a:p>
            <a:pPr marL="171450" indent="-171450" algn="just">
              <a:buFont typeface="Arial" panose="020B0604020202020204" pitchFamily="34" charset="0"/>
              <a:buChar char="•"/>
            </a:pPr>
            <a:r>
              <a:rPr lang="es-CO" sz="1200" dirty="0">
                <a:latin typeface="Arial Narrow" pitchFamily="34" charset="0"/>
              </a:rPr>
              <a:t>Presentar comparativamente las ventajas y desventajas de cada una de las alternativas revisadas</a:t>
            </a:r>
          </a:p>
          <a:p>
            <a:pPr marL="171450" indent="-171450" algn="just">
              <a:buFont typeface="Arial" panose="020B0604020202020204" pitchFamily="34" charset="0"/>
              <a:buChar char="•"/>
            </a:pPr>
            <a:r>
              <a:rPr lang="es-CO" sz="1200" dirty="0">
                <a:latin typeface="Arial Narrow" pitchFamily="34" charset="0"/>
              </a:rPr>
              <a:t>Asesoramiento en la toma de decisiones de alternativas de solución empresarial que genere mayor valor para sus acciones</a:t>
            </a:r>
          </a:p>
          <a:p>
            <a:pPr marL="171450" indent="-171450" algn="just">
              <a:buFont typeface="Arial" panose="020B0604020202020204" pitchFamily="34" charset="0"/>
              <a:buChar char="•"/>
            </a:pPr>
            <a:r>
              <a:rPr lang="es-CO" sz="1200" dirty="0">
                <a:latin typeface="Arial Narrow" pitchFamily="34" charset="0"/>
              </a:rPr>
              <a:t>Establecer el horizonte de proyección y el valor residual </a:t>
            </a:r>
          </a:p>
          <a:p>
            <a:pPr marL="171450" indent="-171450" algn="just">
              <a:buFont typeface="Arial" panose="020B0604020202020204" pitchFamily="34" charset="0"/>
              <a:buChar char="•"/>
            </a:pPr>
            <a:r>
              <a:rPr lang="es-CO" sz="1200" dirty="0">
                <a:latin typeface="Arial Narrow" pitchFamily="34" charset="0"/>
              </a:rPr>
              <a:t>Definir y proyectar los costos operacionales </a:t>
            </a:r>
          </a:p>
          <a:p>
            <a:pPr marL="171450" indent="-171450" algn="just">
              <a:buFont typeface="Arial" panose="020B0604020202020204" pitchFamily="34" charset="0"/>
              <a:buChar char="•"/>
            </a:pPr>
            <a:r>
              <a:rPr lang="es-CO" sz="1200" dirty="0">
                <a:latin typeface="Arial Narrow" pitchFamily="34" charset="0"/>
              </a:rPr>
              <a:t>Identificación de requerimientos de capital transitorio y permanente</a:t>
            </a:r>
          </a:p>
          <a:p>
            <a:pPr marL="171450" indent="-171450" algn="just">
              <a:buFont typeface="Arial" panose="020B0604020202020204" pitchFamily="34" charset="0"/>
              <a:buChar char="•"/>
            </a:pPr>
            <a:r>
              <a:rPr lang="es-CO" sz="1200" dirty="0">
                <a:latin typeface="Arial Narrow" pitchFamily="34" charset="0"/>
              </a:rPr>
              <a:t>Definir el rango de valor de la empresa </a:t>
            </a:r>
          </a:p>
          <a:p>
            <a:pPr marL="171450" indent="-171450" algn="just">
              <a:buFont typeface="Arial" panose="020B0604020202020204" pitchFamily="34" charset="0"/>
              <a:buChar char="•"/>
            </a:pPr>
            <a:r>
              <a:rPr lang="es-CO" sz="1200" dirty="0">
                <a:latin typeface="Arial Narrow" pitchFamily="34" charset="0"/>
              </a:rPr>
              <a:t>Adelantar actividades que el contratista considere conveniente y necesaria para el logro de los objetivos propuestos</a:t>
            </a:r>
          </a:p>
        </p:txBody>
      </p:sp>
      <p:pic>
        <p:nvPicPr>
          <p:cNvPr id="8" name="Imagen 7"/>
          <p:cNvPicPr>
            <a:picLocks noChangeAspect="1"/>
          </p:cNvPicPr>
          <p:nvPr/>
        </p:nvPicPr>
        <p:blipFill>
          <a:blip r:embed="rId4"/>
          <a:stretch>
            <a:fillRect/>
          </a:stretch>
        </p:blipFill>
        <p:spPr>
          <a:xfrm>
            <a:off x="3887967" y="-4439"/>
            <a:ext cx="2012604" cy="3603127"/>
          </a:xfrm>
          <a:prstGeom prst="rect">
            <a:avLst/>
          </a:prstGeom>
        </p:spPr>
      </p:pic>
      <p:pic>
        <p:nvPicPr>
          <p:cNvPr id="9" name="Imagen 8"/>
          <p:cNvPicPr>
            <a:picLocks noChangeAspect="1"/>
          </p:cNvPicPr>
          <p:nvPr/>
        </p:nvPicPr>
        <p:blipFill>
          <a:blip r:embed="rId5"/>
          <a:stretch>
            <a:fillRect/>
          </a:stretch>
        </p:blipFill>
        <p:spPr>
          <a:xfrm>
            <a:off x="5909449" y="151258"/>
            <a:ext cx="2683867" cy="3414879"/>
          </a:xfrm>
          <a:prstGeom prst="rect">
            <a:avLst/>
          </a:prstGeom>
        </p:spPr>
      </p:pic>
      <p:pic>
        <p:nvPicPr>
          <p:cNvPr id="11" name="Imagen 10"/>
          <p:cNvPicPr>
            <a:picLocks noChangeAspect="1"/>
          </p:cNvPicPr>
          <p:nvPr/>
        </p:nvPicPr>
        <p:blipFill>
          <a:blip r:embed="rId6"/>
          <a:stretch>
            <a:fillRect/>
          </a:stretch>
        </p:blipFill>
        <p:spPr>
          <a:xfrm>
            <a:off x="4187669" y="3603127"/>
            <a:ext cx="1958099" cy="3185102"/>
          </a:xfrm>
          <a:prstGeom prst="rect">
            <a:avLst/>
          </a:prstGeom>
        </p:spPr>
      </p:pic>
      <p:pic>
        <p:nvPicPr>
          <p:cNvPr id="12" name="Imagen 11"/>
          <p:cNvPicPr>
            <a:picLocks noChangeAspect="1"/>
          </p:cNvPicPr>
          <p:nvPr/>
        </p:nvPicPr>
        <p:blipFill>
          <a:blip r:embed="rId7"/>
          <a:stretch>
            <a:fillRect/>
          </a:stretch>
        </p:blipFill>
        <p:spPr>
          <a:xfrm>
            <a:off x="6192915" y="3566137"/>
            <a:ext cx="2227596" cy="2826079"/>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82252" y="-4439"/>
            <a:ext cx="1119942" cy="816927"/>
          </a:xfrm>
          <a:prstGeom prst="rect">
            <a:avLst/>
          </a:prstGeom>
        </p:spPr>
      </p:pic>
    </p:spTree>
    <p:extLst>
      <p:ext uri="{BB962C8B-B14F-4D97-AF65-F5344CB8AC3E}">
        <p14:creationId xmlns:p14="http://schemas.microsoft.com/office/powerpoint/2010/main" val="34983837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656102" y="259580"/>
            <a:ext cx="829833" cy="856117"/>
          </a:xfrm>
          <a:prstGeom prst="rect">
            <a:avLst/>
          </a:prstGeom>
        </p:spPr>
      </p:pic>
      <p:pic>
        <p:nvPicPr>
          <p:cNvPr id="5" name="Imagen 4"/>
          <p:cNvPicPr>
            <a:picLocks noChangeAspect="1"/>
          </p:cNvPicPr>
          <p:nvPr/>
        </p:nvPicPr>
        <p:blipFill>
          <a:blip r:embed="rId3"/>
          <a:stretch>
            <a:fillRect/>
          </a:stretch>
        </p:blipFill>
        <p:spPr>
          <a:xfrm>
            <a:off x="1833587" y="234321"/>
            <a:ext cx="1831031" cy="860325"/>
          </a:xfrm>
          <a:prstGeom prst="rect">
            <a:avLst/>
          </a:prstGeom>
        </p:spPr>
      </p:pic>
      <p:sp>
        <p:nvSpPr>
          <p:cNvPr id="6" name="Rectángulo 5"/>
          <p:cNvSpPr/>
          <p:nvPr/>
        </p:nvSpPr>
        <p:spPr>
          <a:xfrm>
            <a:off x="152400" y="1219200"/>
            <a:ext cx="3512218" cy="1384995"/>
          </a:xfrm>
          <a:prstGeom prst="rect">
            <a:avLst/>
          </a:prstGeom>
        </p:spPr>
        <p:txBody>
          <a:bodyPr wrap="square">
            <a:spAutoFit/>
          </a:bodyPr>
          <a:lstStyle/>
          <a:p>
            <a:pPr algn="just"/>
            <a:r>
              <a:rPr lang="es-CO" sz="1200" b="1" dirty="0" smtClean="0">
                <a:latin typeface="Arial Narrow" panose="020B0606020202030204" pitchFamily="34" charset="0"/>
              </a:rPr>
              <a:t>Objeto:</a:t>
            </a:r>
          </a:p>
          <a:p>
            <a:pPr algn="just"/>
            <a:r>
              <a:rPr lang="es-CO" sz="1200" dirty="0" smtClean="0">
                <a:latin typeface="Arial Narrow" panose="020B0606020202030204" pitchFamily="34" charset="0"/>
              </a:rPr>
              <a:t>Servicios de Banca de Inversión para </a:t>
            </a:r>
            <a:r>
              <a:rPr lang="es-CO" sz="1200" dirty="0">
                <a:latin typeface="Arial Narrow" panose="020B0606020202030204" pitchFamily="34" charset="0"/>
              </a:rPr>
              <a:t>r</a:t>
            </a:r>
            <a:r>
              <a:rPr lang="es-CO" sz="1200" dirty="0" smtClean="0">
                <a:latin typeface="Arial Narrow" panose="020B0606020202030204" pitchFamily="34" charset="0"/>
              </a:rPr>
              <a:t>ealizar la Valoración y la presentación de la alternativa estratégica y legal más conveniente en el diseño de la solución empresarial - </a:t>
            </a:r>
            <a:r>
              <a:rPr lang="es-CO" sz="1200" dirty="0" smtClean="0">
                <a:effectLst>
                  <a:outerShdw blurRad="63500" dist="50800" dir="8100000" sx="0" sy="0">
                    <a:srgbClr val="000000">
                      <a:alpha val="50000"/>
                    </a:srgbClr>
                  </a:outerShdw>
                </a:effectLst>
                <a:latin typeface="Arial Narrow" panose="020B0606020202030204" pitchFamily="34" charset="0"/>
                <a:cs typeface="Times New Roman"/>
              </a:rPr>
              <a:t>valoración</a:t>
            </a:r>
            <a:r>
              <a:rPr lang="es-CO" sz="1200" dirty="0" smtClean="0">
                <a:effectLst>
                  <a:outerShdw blurRad="63500" dist="50800" dir="8100000" sx="0" sy="0">
                    <a:srgbClr val="000000">
                      <a:alpha val="50000"/>
                    </a:srgbClr>
                  </a:outerShdw>
                </a:effectLst>
                <a:latin typeface="Arial Narrow" panose="020B0606020202030204" pitchFamily="34" charset="0"/>
                <a:ea typeface="Calibri"/>
                <a:cs typeface="Times New Roman"/>
              </a:rPr>
              <a:t> y venta de la participación accionaria de la Nación en la aseguradora la Previsora S.A y Fiduciaria La Previsora S.A. </a:t>
            </a:r>
            <a:endParaRPr lang="es-CO" sz="1200" dirty="0"/>
          </a:p>
        </p:txBody>
      </p:sp>
      <p:sp>
        <p:nvSpPr>
          <p:cNvPr id="7" name="Rectángulo 6"/>
          <p:cNvSpPr/>
          <p:nvPr/>
        </p:nvSpPr>
        <p:spPr>
          <a:xfrm>
            <a:off x="135874" y="2656828"/>
            <a:ext cx="3565265" cy="3985706"/>
          </a:xfrm>
          <a:prstGeom prst="rect">
            <a:avLst/>
          </a:prstGeom>
        </p:spPr>
        <p:txBody>
          <a:bodyPr wrap="square">
            <a:spAutoFit/>
          </a:bodyPr>
          <a:lstStyle/>
          <a:p>
            <a:pPr algn="just"/>
            <a:r>
              <a:rPr lang="es-ES" sz="1100" b="1" dirty="0">
                <a:latin typeface="Arial Narrow" pitchFamily="34" charset="0"/>
              </a:rPr>
              <a:t>Actividades: </a:t>
            </a:r>
          </a:p>
          <a:p>
            <a:pPr algn="just"/>
            <a:endParaRPr lang="es-ES" sz="1100" b="1" dirty="0">
              <a:latin typeface="Arial Narrow" pitchFamily="34" charset="0"/>
            </a:endParaRPr>
          </a:p>
          <a:p>
            <a:pPr marL="171450" indent="-171450" algn="just">
              <a:buFont typeface="Arial" panose="020B0604020202020204" pitchFamily="34" charset="0"/>
              <a:buChar char="•"/>
            </a:pPr>
            <a:r>
              <a:rPr lang="es-ES" sz="1100" dirty="0">
                <a:latin typeface="Arial Narrow" pitchFamily="34" charset="0"/>
              </a:rPr>
              <a:t>Diagnostico Técnico, legal, contable, financiero, regulatorio, comercial y administrativo de la empresa</a:t>
            </a:r>
          </a:p>
          <a:p>
            <a:pPr marL="171450" indent="-171450" algn="just">
              <a:buFont typeface="Arial" panose="020B0604020202020204" pitchFamily="34" charset="0"/>
              <a:buChar char="•"/>
            </a:pPr>
            <a:r>
              <a:rPr lang="es-ES" sz="1100" dirty="0">
                <a:latin typeface="Arial Narrow" pitchFamily="34" charset="0"/>
              </a:rPr>
              <a:t>Proceso de debida diligencia técnico, legal, contable, financiero, regulatorio, comercial y administrativo de la empresa  </a:t>
            </a:r>
          </a:p>
          <a:p>
            <a:pPr marL="171450" indent="-171450" algn="just">
              <a:buFont typeface="Arial" panose="020B0604020202020204" pitchFamily="34" charset="0"/>
              <a:buChar char="•"/>
            </a:pPr>
            <a:r>
              <a:rPr lang="es-ES" sz="1100" dirty="0">
                <a:latin typeface="Arial Narrow" pitchFamily="34" charset="0"/>
              </a:rPr>
              <a:t>Elaboración del modelo financiero que permita calcular el valor de la empresa</a:t>
            </a:r>
          </a:p>
          <a:p>
            <a:pPr marL="171450" indent="-171450" algn="just">
              <a:buFont typeface="Arial" panose="020B0604020202020204" pitchFamily="34" charset="0"/>
              <a:buChar char="•"/>
            </a:pPr>
            <a:r>
              <a:rPr lang="es-ES" sz="1100" dirty="0">
                <a:latin typeface="Arial Narrow" pitchFamily="34" charset="0"/>
              </a:rPr>
              <a:t>Realizar la evaluación, recomendación de la conveniencia y viabilidad de las alternativas de solución empresarial , que conlleve a una mejora de servicios par las personas y empresas en Colombia </a:t>
            </a:r>
          </a:p>
          <a:p>
            <a:pPr marL="171450" indent="-171450" algn="just">
              <a:buFont typeface="Arial" panose="020B0604020202020204" pitchFamily="34" charset="0"/>
              <a:buChar char="•"/>
            </a:pPr>
            <a:r>
              <a:rPr lang="es-ES" sz="1100" dirty="0">
                <a:latin typeface="Arial Narrow" pitchFamily="34" charset="0"/>
              </a:rPr>
              <a:t>Determinar y proponer a los accionistas dela empresa, al MHCP  y a FONADE, las alternativas estratégicas y financieras más conveniente frente a la solución empresarial</a:t>
            </a:r>
          </a:p>
          <a:p>
            <a:pPr marL="171450" indent="-171450" algn="just">
              <a:buFont typeface="Arial" panose="020B0604020202020204" pitchFamily="34" charset="0"/>
              <a:buChar char="•"/>
            </a:pPr>
            <a:r>
              <a:rPr lang="es-ES" sz="1100" dirty="0">
                <a:latin typeface="Arial Narrow" pitchFamily="34" charset="0"/>
              </a:rPr>
              <a:t>Recomendaciones sobre los potenciales alternativas para la estructuración de la solución empresarial para la empresa</a:t>
            </a:r>
          </a:p>
          <a:p>
            <a:pPr marL="171450" indent="-171450" algn="just">
              <a:buFont typeface="Arial" panose="020B0604020202020204" pitchFamily="34" charset="0"/>
              <a:buChar char="•"/>
            </a:pPr>
            <a:r>
              <a:rPr lang="es-ES" sz="1100" dirty="0">
                <a:latin typeface="Arial Narrow" pitchFamily="34" charset="0"/>
              </a:rPr>
              <a:t>Presentación comparativa de las ventajas y desventajas de cada una de las alternativas expuestas.</a:t>
            </a:r>
          </a:p>
          <a:p>
            <a:pPr marL="171450" indent="-171450" algn="just">
              <a:buFont typeface="Arial" panose="020B0604020202020204" pitchFamily="34" charset="0"/>
              <a:buChar char="•"/>
            </a:pPr>
            <a:r>
              <a:rPr lang="es-ES" sz="1100" dirty="0">
                <a:latin typeface="Arial Narrow" pitchFamily="34" charset="0"/>
              </a:rPr>
              <a:t>Recomendación sobre la estructuración de la alternativa estratégica, financiera y legal mas conveniente para el diseño de la solución empresarial.   </a:t>
            </a:r>
          </a:p>
        </p:txBody>
      </p:sp>
      <p:pic>
        <p:nvPicPr>
          <p:cNvPr id="9" name="Imagen 8"/>
          <p:cNvPicPr>
            <a:picLocks noChangeAspect="1"/>
          </p:cNvPicPr>
          <p:nvPr/>
        </p:nvPicPr>
        <p:blipFill>
          <a:blip r:embed="rId4"/>
          <a:stretch>
            <a:fillRect/>
          </a:stretch>
        </p:blipFill>
        <p:spPr>
          <a:xfrm>
            <a:off x="6390955" y="0"/>
            <a:ext cx="2160511" cy="1879648"/>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0512" y="1896"/>
            <a:ext cx="910954" cy="760104"/>
          </a:xfrm>
          <a:prstGeom prst="rect">
            <a:avLst/>
          </a:prstGeom>
        </p:spPr>
      </p:pic>
      <p:pic>
        <p:nvPicPr>
          <p:cNvPr id="10" name="Imagen 9"/>
          <p:cNvPicPr>
            <a:picLocks noChangeAspect="1"/>
          </p:cNvPicPr>
          <p:nvPr/>
        </p:nvPicPr>
        <p:blipFill>
          <a:blip r:embed="rId6"/>
          <a:stretch>
            <a:fillRect/>
          </a:stretch>
        </p:blipFill>
        <p:spPr>
          <a:xfrm>
            <a:off x="3869826" y="0"/>
            <a:ext cx="2521129" cy="1923068"/>
          </a:xfrm>
          <a:prstGeom prst="rect">
            <a:avLst/>
          </a:prstGeom>
        </p:spPr>
      </p:pic>
      <p:pic>
        <p:nvPicPr>
          <p:cNvPr id="11" name="Imagen 10"/>
          <p:cNvPicPr>
            <a:picLocks noChangeAspect="1"/>
          </p:cNvPicPr>
          <p:nvPr/>
        </p:nvPicPr>
        <p:blipFill>
          <a:blip r:embed="rId7"/>
          <a:stretch>
            <a:fillRect/>
          </a:stretch>
        </p:blipFill>
        <p:spPr>
          <a:xfrm>
            <a:off x="3869824" y="1923068"/>
            <a:ext cx="2521129" cy="1799911"/>
          </a:xfrm>
          <a:prstGeom prst="rect">
            <a:avLst/>
          </a:prstGeom>
        </p:spPr>
      </p:pic>
      <p:pic>
        <p:nvPicPr>
          <p:cNvPr id="12" name="Imagen 11"/>
          <p:cNvPicPr>
            <a:picLocks noChangeAspect="1"/>
          </p:cNvPicPr>
          <p:nvPr/>
        </p:nvPicPr>
        <p:blipFill>
          <a:blip r:embed="rId8"/>
          <a:stretch>
            <a:fillRect/>
          </a:stretch>
        </p:blipFill>
        <p:spPr>
          <a:xfrm>
            <a:off x="6390954" y="1884179"/>
            <a:ext cx="2180740" cy="1838800"/>
          </a:xfrm>
          <a:prstGeom prst="rect">
            <a:avLst/>
          </a:prstGeom>
        </p:spPr>
      </p:pic>
      <p:pic>
        <p:nvPicPr>
          <p:cNvPr id="13" name="Imagen 12"/>
          <p:cNvPicPr>
            <a:picLocks noChangeAspect="1"/>
          </p:cNvPicPr>
          <p:nvPr/>
        </p:nvPicPr>
        <p:blipFill>
          <a:blip r:embed="rId9"/>
          <a:stretch>
            <a:fillRect/>
          </a:stretch>
        </p:blipFill>
        <p:spPr>
          <a:xfrm>
            <a:off x="4114800" y="3722979"/>
            <a:ext cx="4288210" cy="2111957"/>
          </a:xfrm>
          <a:prstGeom prst="rect">
            <a:avLst/>
          </a:prstGeom>
        </p:spPr>
      </p:pic>
      <p:pic>
        <p:nvPicPr>
          <p:cNvPr id="2" name="Imagen 1"/>
          <p:cNvPicPr>
            <a:picLocks noChangeAspect="1"/>
          </p:cNvPicPr>
          <p:nvPr/>
        </p:nvPicPr>
        <p:blipFill>
          <a:blip r:embed="rId10"/>
          <a:stretch>
            <a:fillRect/>
          </a:stretch>
        </p:blipFill>
        <p:spPr>
          <a:xfrm>
            <a:off x="4277705" y="5371365"/>
            <a:ext cx="3962400" cy="1486635"/>
          </a:xfrm>
          <a:prstGeom prst="rect">
            <a:avLst/>
          </a:prstGeom>
        </p:spPr>
      </p:pic>
    </p:spTree>
    <p:extLst>
      <p:ext uri="{BB962C8B-B14F-4D97-AF65-F5344CB8AC3E}">
        <p14:creationId xmlns:p14="http://schemas.microsoft.com/office/powerpoint/2010/main" val="22345222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Resultado de imagen para procesos nuev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1000"/>
            <a:ext cx="7239000" cy="3352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p:cNvSpPr>
            <a:spLocks noGrp="1"/>
          </p:cNvSpPr>
          <p:nvPr>
            <p:ph type="ctrTitle"/>
          </p:nvPr>
        </p:nvSpPr>
        <p:spPr>
          <a:xfrm>
            <a:off x="2743200" y="3886200"/>
            <a:ext cx="4191000" cy="533400"/>
          </a:xfrm>
        </p:spPr>
        <p:txBody>
          <a:bodyPr>
            <a:normAutofit/>
          </a:bodyPr>
          <a:lstStyle>
            <a:extLst/>
          </a:lstStyle>
          <a:p>
            <a:pPr algn="ctr"/>
            <a:r>
              <a:rPr lang="es-ES" sz="1600" b="1" dirty="0" smtClean="0">
                <a:latin typeface="Arial Narrow" panose="020B0606020202030204" pitchFamily="34" charset="0"/>
              </a:rPr>
              <a:t>CONTRATOS EN EJECUCIÓN </a:t>
            </a:r>
            <a:endParaRPr lang="es-ES" sz="1600" b="1" dirty="0">
              <a:latin typeface="Arial Narrow" panose="020B0606020202030204" pitchFamily="34" charset="0"/>
            </a:endParaRPr>
          </a:p>
        </p:txBody>
      </p:sp>
    </p:spTree>
    <p:extLst>
      <p:ext uri="{BB962C8B-B14F-4D97-AF65-F5344CB8AC3E}">
        <p14:creationId xmlns:p14="http://schemas.microsoft.com/office/powerpoint/2010/main" val="352356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a:stretch>
            <a:fillRect/>
          </a:stretch>
        </p:blipFill>
        <p:spPr>
          <a:xfrm>
            <a:off x="6298946" y="0"/>
            <a:ext cx="2314356" cy="2133600"/>
          </a:xfrm>
          <a:prstGeom prst="rect">
            <a:avLst/>
          </a:prstGeom>
        </p:spPr>
      </p:pic>
      <p:sp>
        <p:nvSpPr>
          <p:cNvPr id="6" name="Rectángulo 5"/>
          <p:cNvSpPr/>
          <p:nvPr/>
        </p:nvSpPr>
        <p:spPr>
          <a:xfrm>
            <a:off x="298301" y="1752600"/>
            <a:ext cx="2931977" cy="2462213"/>
          </a:xfrm>
          <a:prstGeom prst="rect">
            <a:avLst/>
          </a:prstGeom>
        </p:spPr>
        <p:txBody>
          <a:bodyPr wrap="square">
            <a:spAutoFit/>
          </a:bodyPr>
          <a:lstStyle/>
          <a:p>
            <a:pPr algn="just"/>
            <a:r>
              <a:rPr lang="es-CO" sz="1400" b="1" dirty="0" smtClean="0">
                <a:latin typeface="Arial Narrow" panose="020B0606020202030204" pitchFamily="34" charset="0"/>
              </a:rPr>
              <a:t>Objeto: </a:t>
            </a:r>
            <a:r>
              <a:rPr lang="es-CO" sz="1400" dirty="0" smtClean="0">
                <a:latin typeface="Arial Narrow" panose="020B0606020202030204" pitchFamily="34" charset="0"/>
              </a:rPr>
              <a:t>Consultoría especializada para la estructuración de la solución técnica, económica, legal, predial, social y ambiental para la reactivación del ferrocarril de Antioquia como tren multipropósito entre la estación “Alejandro López” en el municipio de la pintada y la estación “Puerto Berrio” en el municipio de Puerto Berrio en el departamento de Antioquia.</a:t>
            </a:r>
          </a:p>
          <a:p>
            <a:pPr algn="just"/>
            <a:endParaRPr lang="es-CO" sz="1400" dirty="0">
              <a:latin typeface="Arial Narrow" panose="020B0606020202030204" pitchFamily="34" charset="0"/>
            </a:endParaRP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5596" y="32655"/>
            <a:ext cx="910954" cy="699016"/>
          </a:xfrm>
          <a:prstGeom prst="rect">
            <a:avLst/>
          </a:prstGeom>
        </p:spPr>
      </p:pic>
      <p:pic>
        <p:nvPicPr>
          <p:cNvPr id="11" name="Imagen 10"/>
          <p:cNvPicPr>
            <a:picLocks noChangeAspect="1"/>
          </p:cNvPicPr>
          <p:nvPr/>
        </p:nvPicPr>
        <p:blipFill rotWithShape="1">
          <a:blip r:embed="rId4"/>
          <a:srcRect l="13614" t="27707" r="13020" b="28197"/>
          <a:stretch/>
        </p:blipFill>
        <p:spPr>
          <a:xfrm>
            <a:off x="488617" y="745539"/>
            <a:ext cx="1123354" cy="675177"/>
          </a:xfrm>
          <a:prstGeom prst="rect">
            <a:avLst/>
          </a:prstGeom>
        </p:spPr>
      </p:pic>
      <p:pic>
        <p:nvPicPr>
          <p:cNvPr id="13" name="Imagen 12"/>
          <p:cNvPicPr>
            <a:picLocks noChangeAspect="1"/>
          </p:cNvPicPr>
          <p:nvPr/>
        </p:nvPicPr>
        <p:blipFill>
          <a:blip r:embed="rId5"/>
          <a:stretch>
            <a:fillRect/>
          </a:stretch>
        </p:blipFill>
        <p:spPr>
          <a:xfrm>
            <a:off x="1902888" y="609413"/>
            <a:ext cx="1325278" cy="874890"/>
          </a:xfrm>
          <a:prstGeom prst="rect">
            <a:avLst/>
          </a:prstGeom>
        </p:spPr>
      </p:pic>
      <p:pic>
        <p:nvPicPr>
          <p:cNvPr id="15" name="Imagen 14"/>
          <p:cNvPicPr>
            <a:picLocks noChangeAspect="1"/>
          </p:cNvPicPr>
          <p:nvPr/>
        </p:nvPicPr>
        <p:blipFill>
          <a:blip r:embed="rId6"/>
          <a:stretch>
            <a:fillRect/>
          </a:stretch>
        </p:blipFill>
        <p:spPr>
          <a:xfrm>
            <a:off x="3810000" y="32656"/>
            <a:ext cx="2514599" cy="2100944"/>
          </a:xfrm>
          <a:prstGeom prst="rect">
            <a:avLst/>
          </a:prstGeom>
        </p:spPr>
      </p:pic>
      <p:pic>
        <p:nvPicPr>
          <p:cNvPr id="17" name="Imagen 16"/>
          <p:cNvPicPr>
            <a:picLocks noChangeAspect="1"/>
          </p:cNvPicPr>
          <p:nvPr/>
        </p:nvPicPr>
        <p:blipFill>
          <a:blip r:embed="rId7"/>
          <a:stretch>
            <a:fillRect/>
          </a:stretch>
        </p:blipFill>
        <p:spPr>
          <a:xfrm>
            <a:off x="3812754" y="4478356"/>
            <a:ext cx="2531022" cy="2379643"/>
          </a:xfrm>
          <a:prstGeom prst="rect">
            <a:avLst/>
          </a:prstGeom>
        </p:spPr>
      </p:pic>
      <p:pic>
        <p:nvPicPr>
          <p:cNvPr id="18" name="Imagen 17"/>
          <p:cNvPicPr>
            <a:picLocks noChangeAspect="1"/>
          </p:cNvPicPr>
          <p:nvPr/>
        </p:nvPicPr>
        <p:blipFill>
          <a:blip r:embed="rId8"/>
          <a:stretch>
            <a:fillRect/>
          </a:stretch>
        </p:blipFill>
        <p:spPr>
          <a:xfrm>
            <a:off x="3810000" y="2133600"/>
            <a:ext cx="4808809" cy="2362200"/>
          </a:xfrm>
          <a:prstGeom prst="rect">
            <a:avLst/>
          </a:prstGeom>
        </p:spPr>
      </p:pic>
      <p:pic>
        <p:nvPicPr>
          <p:cNvPr id="19" name="Imagen 18"/>
          <p:cNvPicPr>
            <a:picLocks noChangeAspect="1"/>
          </p:cNvPicPr>
          <p:nvPr/>
        </p:nvPicPr>
        <p:blipFill rotWithShape="1">
          <a:blip r:embed="rId9"/>
          <a:srcRect r="7171"/>
          <a:stretch/>
        </p:blipFill>
        <p:spPr>
          <a:xfrm>
            <a:off x="6343776" y="4495800"/>
            <a:ext cx="2269526" cy="2379644"/>
          </a:xfrm>
          <a:prstGeom prst="rect">
            <a:avLst/>
          </a:prstGeom>
        </p:spPr>
      </p:pic>
      <p:sp>
        <p:nvSpPr>
          <p:cNvPr id="2" name="CuadroTexto 1"/>
          <p:cNvSpPr txBox="1"/>
          <p:nvPr/>
        </p:nvSpPr>
        <p:spPr>
          <a:xfrm>
            <a:off x="428003" y="4495800"/>
            <a:ext cx="2802275" cy="523220"/>
          </a:xfrm>
          <a:prstGeom prst="rect">
            <a:avLst/>
          </a:prstGeom>
          <a:noFill/>
        </p:spPr>
        <p:txBody>
          <a:bodyPr wrap="square" rtlCol="0">
            <a:spAutoFit/>
          </a:bodyPr>
          <a:lstStyle/>
          <a:p>
            <a:r>
              <a:rPr lang="es-CO" sz="1400" b="1" dirty="0" smtClean="0">
                <a:latin typeface="Arial Narrow" panose="020B0606020202030204" pitchFamily="34" charset="0"/>
              </a:rPr>
              <a:t>Valor del Contrato</a:t>
            </a:r>
            <a:r>
              <a:rPr lang="es-CO" sz="1400" dirty="0" smtClean="0">
                <a:latin typeface="Arial Narrow" panose="020B0606020202030204" pitchFamily="34" charset="0"/>
              </a:rPr>
              <a:t>: $ 7´300.000.000</a:t>
            </a:r>
          </a:p>
          <a:p>
            <a:endParaRPr lang="es-CO" sz="1400" dirty="0">
              <a:latin typeface="Arial Narrow" panose="020B0606020202030204" pitchFamily="34" charset="0"/>
            </a:endParaRPr>
          </a:p>
        </p:txBody>
      </p:sp>
    </p:spTree>
    <p:extLst>
      <p:ext uri="{BB962C8B-B14F-4D97-AF65-F5344CB8AC3E}">
        <p14:creationId xmlns:p14="http://schemas.microsoft.com/office/powerpoint/2010/main" val="1950602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52400" y="1459312"/>
            <a:ext cx="3200400" cy="2893100"/>
          </a:xfrm>
          <a:prstGeom prst="rect">
            <a:avLst/>
          </a:prstGeom>
        </p:spPr>
        <p:txBody>
          <a:bodyPr wrap="square">
            <a:spAutoFit/>
          </a:bodyPr>
          <a:lstStyle/>
          <a:p>
            <a:pPr algn="just"/>
            <a:r>
              <a:rPr lang="es-CO" sz="1400" b="1" dirty="0" smtClean="0">
                <a:latin typeface="Arial Narrow" panose="020B0606020202030204" pitchFamily="34" charset="0"/>
              </a:rPr>
              <a:t>Objeto: </a:t>
            </a:r>
            <a:r>
              <a:rPr lang="es-CO" sz="1400" dirty="0" smtClean="0">
                <a:latin typeface="Arial Narrow" panose="020B0606020202030204" pitchFamily="34" charset="0"/>
              </a:rPr>
              <a:t>Consultoría para realizar el proceso de debida diligencia, el plan de intervenciones y la estructuración integral, técnica (incluye diseños), jurídica, financiera, económica y de riesgos de una asociación público privada APP de conformidad con las reglas de la ley 1508 de 2012 y sus decretos, para el diseño, construcción y/o renovación, la operación y el mantenimiento de los siguientes proyectos: (i) Centro Administrativo - Urbanístico municipal moderno y (ii) Complejo deportivo-turístico “Fortaleza de piedra”, en el municipio de Cajicá.</a:t>
            </a:r>
            <a:endParaRPr lang="es-CO" sz="1400" dirty="0">
              <a:latin typeface="Arial Narrow" panose="020B0606020202030204" pitchFamily="34" charset="0"/>
            </a:endParaRPr>
          </a:p>
        </p:txBody>
      </p:sp>
      <p:pic>
        <p:nvPicPr>
          <p:cNvPr id="7" name="Imagen 6"/>
          <p:cNvPicPr>
            <a:picLocks noChangeAspect="1"/>
          </p:cNvPicPr>
          <p:nvPr/>
        </p:nvPicPr>
        <p:blipFill>
          <a:blip r:embed="rId2"/>
          <a:stretch>
            <a:fillRect/>
          </a:stretch>
        </p:blipFill>
        <p:spPr>
          <a:xfrm>
            <a:off x="1314245" y="335091"/>
            <a:ext cx="911165" cy="940025"/>
          </a:xfrm>
          <a:prstGeom prst="rect">
            <a:avLst/>
          </a:prstGeom>
        </p:spPr>
      </p:pic>
      <p:pic>
        <p:nvPicPr>
          <p:cNvPr id="8" name="Picture 2" descr="Resultado de imagen para complejo deportivo diseñ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32657"/>
            <a:ext cx="2559042" cy="2177143"/>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4"/>
          <a:stretch>
            <a:fillRect/>
          </a:stretch>
        </p:blipFill>
        <p:spPr>
          <a:xfrm>
            <a:off x="3581399" y="4352412"/>
            <a:ext cx="2450863" cy="2353188"/>
          </a:xfrm>
          <a:prstGeom prst="rect">
            <a:avLst/>
          </a:prstGeom>
        </p:spPr>
      </p:pic>
      <p:pic>
        <p:nvPicPr>
          <p:cNvPr id="12" name="Imagen 11"/>
          <p:cNvPicPr>
            <a:picLocks noChangeAspect="1"/>
          </p:cNvPicPr>
          <p:nvPr/>
        </p:nvPicPr>
        <p:blipFill>
          <a:blip r:embed="rId5"/>
          <a:stretch>
            <a:fillRect/>
          </a:stretch>
        </p:blipFill>
        <p:spPr>
          <a:xfrm>
            <a:off x="6032262" y="4352413"/>
            <a:ext cx="2546059" cy="2353187"/>
          </a:xfrm>
          <a:prstGeom prst="rect">
            <a:avLst/>
          </a:prstGeom>
        </p:spPr>
      </p:pic>
      <p:pic>
        <p:nvPicPr>
          <p:cNvPr id="14" name="Imagen 13"/>
          <p:cNvPicPr>
            <a:picLocks noChangeAspect="1"/>
          </p:cNvPicPr>
          <p:nvPr/>
        </p:nvPicPr>
        <p:blipFill>
          <a:blip r:embed="rId6"/>
          <a:stretch>
            <a:fillRect/>
          </a:stretch>
        </p:blipFill>
        <p:spPr>
          <a:xfrm>
            <a:off x="3581400" y="2188030"/>
            <a:ext cx="4996921" cy="2164384"/>
          </a:xfrm>
          <a:prstGeom prst="rect">
            <a:avLst/>
          </a:prstGeom>
        </p:spPr>
      </p:pic>
      <p:pic>
        <p:nvPicPr>
          <p:cNvPr id="9" name="Imagen 8"/>
          <p:cNvPicPr>
            <a:picLocks noChangeAspect="1"/>
          </p:cNvPicPr>
          <p:nvPr/>
        </p:nvPicPr>
        <p:blipFill>
          <a:blip r:embed="rId7"/>
          <a:stretch>
            <a:fillRect/>
          </a:stretch>
        </p:blipFill>
        <p:spPr>
          <a:xfrm>
            <a:off x="6140442" y="32656"/>
            <a:ext cx="2416108" cy="2198914"/>
          </a:xfrm>
          <a:prstGeom prst="rect">
            <a:avLst/>
          </a:prstGeom>
        </p:spPr>
      </p:pic>
      <p:pic>
        <p:nvPicPr>
          <p:cNvPr id="4" name="Imagen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5596" y="32655"/>
            <a:ext cx="910954" cy="699016"/>
          </a:xfrm>
          <a:prstGeom prst="rect">
            <a:avLst/>
          </a:prstGeom>
        </p:spPr>
      </p:pic>
      <p:sp>
        <p:nvSpPr>
          <p:cNvPr id="11" name="CuadroTexto 10"/>
          <p:cNvSpPr txBox="1"/>
          <p:nvPr/>
        </p:nvSpPr>
        <p:spPr>
          <a:xfrm>
            <a:off x="308120" y="4536607"/>
            <a:ext cx="2888960" cy="307777"/>
          </a:xfrm>
          <a:prstGeom prst="rect">
            <a:avLst/>
          </a:prstGeom>
          <a:noFill/>
        </p:spPr>
        <p:txBody>
          <a:bodyPr wrap="square" rtlCol="0">
            <a:spAutoFit/>
          </a:bodyPr>
          <a:lstStyle/>
          <a:p>
            <a:r>
              <a:rPr lang="es-CO" sz="1400" b="1" dirty="0" smtClean="0">
                <a:latin typeface="Arial Narrow" panose="020B0606020202030204" pitchFamily="34" charset="0"/>
                <a:cs typeface="Times New Roman" panose="02020603050405020304" pitchFamily="18" charset="0"/>
              </a:rPr>
              <a:t>Valor del contrato: </a:t>
            </a:r>
            <a:r>
              <a:rPr lang="es-CO" sz="1400" dirty="0" smtClean="0">
                <a:latin typeface="Arial Narrow" panose="020B0606020202030204" pitchFamily="34" charset="0"/>
                <a:cs typeface="Times New Roman" panose="02020603050405020304" pitchFamily="18" charset="0"/>
              </a:rPr>
              <a:t>$ 1.300.000.000 </a:t>
            </a:r>
            <a:endParaRPr lang="es-CO" sz="14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35858192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33822" y="2081400"/>
            <a:ext cx="3059738" cy="1077218"/>
          </a:xfrm>
          <a:prstGeom prst="rect">
            <a:avLst/>
          </a:prstGeom>
        </p:spPr>
        <p:txBody>
          <a:bodyPr wrap="square">
            <a:spAutoFit/>
          </a:bodyPr>
          <a:lstStyle/>
          <a:p>
            <a:pPr algn="just"/>
            <a:r>
              <a:rPr lang="es-CO" sz="1600" b="1" dirty="0" smtClean="0">
                <a:latin typeface="Arial Narrow" panose="020B0606020202030204" pitchFamily="34" charset="0"/>
              </a:rPr>
              <a:t>Objeto: </a:t>
            </a:r>
            <a:r>
              <a:rPr lang="es-CO" sz="1600" dirty="0" smtClean="0">
                <a:latin typeface="Arial Narrow" panose="020B0606020202030204" pitchFamily="34" charset="0"/>
              </a:rPr>
              <a:t>Estructuración integral para la construcción y dotación del nuevo hospital de referencia departamental del choco. </a:t>
            </a:r>
            <a:endParaRPr lang="es-CO" sz="1600" dirty="0">
              <a:latin typeface="Arial Narrow" panose="020B0606020202030204" pitchFamily="34" charset="0"/>
            </a:endParaRPr>
          </a:p>
        </p:txBody>
      </p:sp>
      <p:pic>
        <p:nvPicPr>
          <p:cNvPr id="5" name="Imagen 4"/>
          <p:cNvPicPr>
            <a:picLocks noChangeAspect="1"/>
          </p:cNvPicPr>
          <p:nvPr/>
        </p:nvPicPr>
        <p:blipFill>
          <a:blip r:embed="rId2"/>
          <a:stretch>
            <a:fillRect/>
          </a:stretch>
        </p:blipFill>
        <p:spPr>
          <a:xfrm>
            <a:off x="1371600" y="381000"/>
            <a:ext cx="1062900" cy="1096565"/>
          </a:xfrm>
          <a:prstGeom prst="rect">
            <a:avLst/>
          </a:prstGeom>
        </p:spPr>
      </p:pic>
      <p:pic>
        <p:nvPicPr>
          <p:cNvPr id="6" name="Picture 4" descr="Resultado de imagen para construcción hospital en cho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94" y="0"/>
            <a:ext cx="2401006" cy="2109019"/>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n 7"/>
          <p:cNvPicPr>
            <a:picLocks noChangeAspect="1"/>
          </p:cNvPicPr>
          <p:nvPr/>
        </p:nvPicPr>
        <p:blipFill>
          <a:blip r:embed="rId4"/>
          <a:stretch>
            <a:fillRect/>
          </a:stretch>
        </p:blipFill>
        <p:spPr>
          <a:xfrm>
            <a:off x="6096000" y="0"/>
            <a:ext cx="2514600" cy="2109019"/>
          </a:xfrm>
          <a:prstGeom prst="rect">
            <a:avLst/>
          </a:prstGeom>
        </p:spPr>
      </p:pic>
      <p:pic>
        <p:nvPicPr>
          <p:cNvPr id="9" name="Picture 6" descr="Resultado de imagen para construcción hospital en choc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4994" y="2109018"/>
            <a:ext cx="2553406" cy="2386781"/>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6"/>
          <a:stretch>
            <a:fillRect/>
          </a:stretch>
        </p:blipFill>
        <p:spPr>
          <a:xfrm>
            <a:off x="3694993" y="4495798"/>
            <a:ext cx="4915605" cy="2362201"/>
          </a:xfrm>
          <a:prstGeom prst="rect">
            <a:avLst/>
          </a:prstGeom>
        </p:spPr>
      </p:pic>
      <p:pic>
        <p:nvPicPr>
          <p:cNvPr id="11" name="Imagen 10"/>
          <p:cNvPicPr>
            <a:picLocks noChangeAspect="1"/>
          </p:cNvPicPr>
          <p:nvPr/>
        </p:nvPicPr>
        <p:blipFill>
          <a:blip r:embed="rId7"/>
          <a:stretch>
            <a:fillRect/>
          </a:stretch>
        </p:blipFill>
        <p:spPr>
          <a:xfrm>
            <a:off x="6240136" y="2109017"/>
            <a:ext cx="2370463" cy="2386782"/>
          </a:xfrm>
          <a:prstGeom prst="rect">
            <a:avLst/>
          </a:prstGeom>
        </p:spPr>
      </p:pic>
      <p:pic>
        <p:nvPicPr>
          <p:cNvPr id="12" name="Imagen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45596" y="0"/>
            <a:ext cx="965002" cy="731671"/>
          </a:xfrm>
          <a:prstGeom prst="rect">
            <a:avLst/>
          </a:prstGeom>
        </p:spPr>
      </p:pic>
      <p:sp>
        <p:nvSpPr>
          <p:cNvPr id="13" name="CuadroTexto 12"/>
          <p:cNvSpPr txBox="1"/>
          <p:nvPr/>
        </p:nvSpPr>
        <p:spPr>
          <a:xfrm>
            <a:off x="293230" y="3533853"/>
            <a:ext cx="3201047" cy="307777"/>
          </a:xfrm>
          <a:prstGeom prst="rect">
            <a:avLst/>
          </a:prstGeom>
          <a:noFill/>
        </p:spPr>
        <p:txBody>
          <a:bodyPr wrap="square" rtlCol="0">
            <a:spAutoFit/>
          </a:bodyPr>
          <a:lstStyle/>
          <a:p>
            <a:r>
              <a:rPr lang="es-CO" sz="1400" b="1" dirty="0" smtClean="0">
                <a:latin typeface="Arial Narrow" panose="020B0606020202030204" pitchFamily="34" charset="0"/>
                <a:cs typeface="Times New Roman" panose="02020603050405020304" pitchFamily="18" charset="0"/>
              </a:rPr>
              <a:t>Valor del contrato: </a:t>
            </a:r>
            <a:r>
              <a:rPr lang="es-CO" sz="1400" dirty="0" smtClean="0">
                <a:latin typeface="Arial Narrow" panose="020B0606020202030204" pitchFamily="34" charset="0"/>
                <a:cs typeface="Times New Roman" panose="02020603050405020304" pitchFamily="18" charset="0"/>
              </a:rPr>
              <a:t>$ 2.023.924.630</a:t>
            </a:r>
            <a:endParaRPr lang="es-CO" sz="14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39237363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31400" y="1827137"/>
            <a:ext cx="3402399" cy="1077218"/>
          </a:xfrm>
          <a:prstGeom prst="rect">
            <a:avLst/>
          </a:prstGeom>
        </p:spPr>
        <p:txBody>
          <a:bodyPr wrap="square">
            <a:spAutoFit/>
          </a:bodyPr>
          <a:lstStyle/>
          <a:p>
            <a:pPr algn="just"/>
            <a:r>
              <a:rPr lang="es-CO" sz="1600" b="1" dirty="0" smtClean="0">
                <a:latin typeface="Arial Narrow" panose="020B0606020202030204" pitchFamily="34" charset="0"/>
              </a:rPr>
              <a:t>Objeto: </a:t>
            </a:r>
            <a:r>
              <a:rPr lang="es-CO" sz="1600" dirty="0" smtClean="0">
                <a:latin typeface="Arial Narrow" panose="020B0606020202030204" pitchFamily="34" charset="0"/>
              </a:rPr>
              <a:t>Estructuración integral para la prestación del servicio público de aseo y el manejo integral de residuos sólidos en la región sur del departamento de Bolívar. </a:t>
            </a:r>
            <a:endParaRPr lang="es-CO" sz="1600" dirty="0">
              <a:latin typeface="Arial Narrow" panose="020B0606020202030204" pitchFamily="34" charset="0"/>
            </a:endParaRPr>
          </a:p>
        </p:txBody>
      </p:sp>
      <p:pic>
        <p:nvPicPr>
          <p:cNvPr id="5" name="Imagen 4"/>
          <p:cNvPicPr>
            <a:picLocks noChangeAspect="1"/>
          </p:cNvPicPr>
          <p:nvPr/>
        </p:nvPicPr>
        <p:blipFill>
          <a:blip r:embed="rId2"/>
          <a:stretch>
            <a:fillRect/>
          </a:stretch>
        </p:blipFill>
        <p:spPr>
          <a:xfrm>
            <a:off x="1650149" y="457200"/>
            <a:ext cx="935189" cy="964809"/>
          </a:xfrm>
          <a:prstGeom prst="rect">
            <a:avLst/>
          </a:prstGeom>
        </p:spPr>
      </p:pic>
      <p:pic>
        <p:nvPicPr>
          <p:cNvPr id="6" name="Imagen 5"/>
          <p:cNvPicPr>
            <a:picLocks noChangeAspect="1"/>
          </p:cNvPicPr>
          <p:nvPr/>
        </p:nvPicPr>
        <p:blipFill>
          <a:blip r:embed="rId3"/>
          <a:stretch>
            <a:fillRect/>
          </a:stretch>
        </p:blipFill>
        <p:spPr>
          <a:xfrm>
            <a:off x="4061598" y="0"/>
            <a:ext cx="2339202" cy="1905000"/>
          </a:xfrm>
          <a:prstGeom prst="rect">
            <a:avLst/>
          </a:prstGeom>
        </p:spPr>
      </p:pic>
      <p:pic>
        <p:nvPicPr>
          <p:cNvPr id="7" name="Imagen 6"/>
          <p:cNvPicPr>
            <a:picLocks noChangeAspect="1"/>
          </p:cNvPicPr>
          <p:nvPr/>
        </p:nvPicPr>
        <p:blipFill>
          <a:blip r:embed="rId4"/>
          <a:stretch>
            <a:fillRect/>
          </a:stretch>
        </p:blipFill>
        <p:spPr>
          <a:xfrm>
            <a:off x="6400800" y="-481"/>
            <a:ext cx="2076271" cy="1905481"/>
          </a:xfrm>
          <a:prstGeom prst="rect">
            <a:avLst/>
          </a:prstGeom>
        </p:spPr>
      </p:pic>
      <p:pic>
        <p:nvPicPr>
          <p:cNvPr id="8" name="Imagen 7"/>
          <p:cNvPicPr>
            <a:picLocks noChangeAspect="1"/>
          </p:cNvPicPr>
          <p:nvPr/>
        </p:nvPicPr>
        <p:blipFill>
          <a:blip r:embed="rId5"/>
          <a:stretch>
            <a:fillRect/>
          </a:stretch>
        </p:blipFill>
        <p:spPr>
          <a:xfrm>
            <a:off x="4020239" y="1890311"/>
            <a:ext cx="4552950" cy="2569165"/>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48600" y="0"/>
            <a:ext cx="785182" cy="685800"/>
          </a:xfrm>
          <a:prstGeom prst="rect">
            <a:avLst/>
          </a:prstGeom>
        </p:spPr>
      </p:pic>
      <p:pic>
        <p:nvPicPr>
          <p:cNvPr id="10" name="Imagen 9"/>
          <p:cNvPicPr>
            <a:picLocks noChangeAspect="1"/>
          </p:cNvPicPr>
          <p:nvPr/>
        </p:nvPicPr>
        <p:blipFill>
          <a:blip r:embed="rId7"/>
          <a:stretch>
            <a:fillRect/>
          </a:stretch>
        </p:blipFill>
        <p:spPr>
          <a:xfrm>
            <a:off x="4020239" y="4474164"/>
            <a:ext cx="1923361" cy="2300671"/>
          </a:xfrm>
          <a:prstGeom prst="rect">
            <a:avLst/>
          </a:prstGeom>
        </p:spPr>
      </p:pic>
      <p:pic>
        <p:nvPicPr>
          <p:cNvPr id="11" name="Imagen 10"/>
          <p:cNvPicPr>
            <a:picLocks noChangeAspect="1"/>
          </p:cNvPicPr>
          <p:nvPr/>
        </p:nvPicPr>
        <p:blipFill>
          <a:blip r:embed="rId8"/>
          <a:stretch>
            <a:fillRect/>
          </a:stretch>
        </p:blipFill>
        <p:spPr>
          <a:xfrm>
            <a:off x="6021875" y="4651751"/>
            <a:ext cx="2579774" cy="1698036"/>
          </a:xfrm>
          <a:prstGeom prst="rect">
            <a:avLst/>
          </a:prstGeom>
        </p:spPr>
      </p:pic>
      <p:sp>
        <p:nvSpPr>
          <p:cNvPr id="12" name="CuadroTexto 11"/>
          <p:cNvSpPr txBox="1"/>
          <p:nvPr/>
        </p:nvSpPr>
        <p:spPr>
          <a:xfrm>
            <a:off x="605524" y="3581400"/>
            <a:ext cx="2971800" cy="307777"/>
          </a:xfrm>
          <a:prstGeom prst="rect">
            <a:avLst/>
          </a:prstGeom>
          <a:noFill/>
        </p:spPr>
        <p:txBody>
          <a:bodyPr wrap="square" rtlCol="0">
            <a:spAutoFit/>
          </a:bodyPr>
          <a:lstStyle/>
          <a:p>
            <a:r>
              <a:rPr lang="es-CO" sz="1400" b="1" dirty="0" smtClean="0">
                <a:latin typeface="Arial Narrow" panose="020B0606020202030204" pitchFamily="34" charset="0"/>
                <a:cs typeface="Times New Roman" panose="02020603050405020304" pitchFamily="18" charset="0"/>
              </a:rPr>
              <a:t>Valor del contrato</a:t>
            </a:r>
            <a:r>
              <a:rPr lang="es-CO" sz="1400" dirty="0" smtClean="0">
                <a:latin typeface="Arial Narrow" panose="020B0606020202030204" pitchFamily="34" charset="0"/>
                <a:cs typeface="Times New Roman" panose="02020603050405020304" pitchFamily="18" charset="0"/>
              </a:rPr>
              <a:t>: $ 1.145.373.424</a:t>
            </a:r>
            <a:endParaRPr lang="es-CO" sz="14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1420896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85881" y="1859089"/>
            <a:ext cx="2709719" cy="1077218"/>
          </a:xfrm>
          <a:prstGeom prst="rect">
            <a:avLst/>
          </a:prstGeom>
        </p:spPr>
        <p:txBody>
          <a:bodyPr wrap="square">
            <a:spAutoFit/>
          </a:bodyPr>
          <a:lstStyle/>
          <a:p>
            <a:pPr algn="just"/>
            <a:r>
              <a:rPr lang="es-CO" sz="1600" b="1" dirty="0" smtClean="0">
                <a:latin typeface="Arial Narrow" panose="020B0606020202030204" pitchFamily="34" charset="0"/>
              </a:rPr>
              <a:t>Objeto: </a:t>
            </a:r>
            <a:r>
              <a:rPr lang="es-CO" sz="1600" dirty="0" smtClean="0">
                <a:latin typeface="Arial Narrow" panose="020B0606020202030204" pitchFamily="34" charset="0"/>
              </a:rPr>
              <a:t>Conexión mediante cicloinfraestructura de los colegios y parques del municipio de san José del Guaviare</a:t>
            </a:r>
            <a:endParaRPr lang="es-CO" sz="1600" dirty="0">
              <a:latin typeface="Arial Narrow" panose="020B0606020202030204" pitchFamily="34" charset="0"/>
            </a:endParaRPr>
          </a:p>
        </p:txBody>
      </p:sp>
      <p:pic>
        <p:nvPicPr>
          <p:cNvPr id="5" name="Picture 2" descr="Resultado de imagen para colegio san jose del guaviare departamento de guavi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33969"/>
            <a:ext cx="2699529" cy="22098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3"/>
          <a:stretch>
            <a:fillRect/>
          </a:stretch>
        </p:blipFill>
        <p:spPr>
          <a:xfrm>
            <a:off x="1091066" y="419823"/>
            <a:ext cx="997229" cy="1028814"/>
          </a:xfrm>
          <a:prstGeom prst="rect">
            <a:avLst/>
          </a:prstGeom>
        </p:spPr>
      </p:pic>
      <p:pic>
        <p:nvPicPr>
          <p:cNvPr id="7" name="Picture 4" descr="Resultado de imagen para parque san jose del guaviare departamento de guavi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1200" y="33969"/>
            <a:ext cx="2771709" cy="220979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esultado de imagen para parque san jose del guaviare departamento de guavia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7145" y="2241932"/>
            <a:ext cx="2644082" cy="188119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rotWithShape="1">
          <a:blip r:embed="rId5"/>
          <a:srcRect l="11338" t="5729" r="48110" b="37557"/>
          <a:stretch/>
        </p:blipFill>
        <p:spPr>
          <a:xfrm>
            <a:off x="5831227" y="2241932"/>
            <a:ext cx="2731682" cy="1881192"/>
          </a:xfrm>
          <a:prstGeom prst="rect">
            <a:avLst/>
          </a:prstGeom>
        </p:spPr>
      </p:pic>
      <p:pic>
        <p:nvPicPr>
          <p:cNvPr id="11" name="Imagen 10"/>
          <p:cNvPicPr>
            <a:picLocks noChangeAspect="1"/>
          </p:cNvPicPr>
          <p:nvPr/>
        </p:nvPicPr>
        <p:blipFill rotWithShape="1">
          <a:blip r:embed="rId6"/>
          <a:srcRect l="10180" t="7311" r="46180" b="32763"/>
          <a:stretch/>
        </p:blipFill>
        <p:spPr>
          <a:xfrm>
            <a:off x="3187145" y="4123124"/>
            <a:ext cx="5375764" cy="2734876"/>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48600" y="33968"/>
            <a:ext cx="714309" cy="651832"/>
          </a:xfrm>
          <a:prstGeom prst="rect">
            <a:avLst/>
          </a:prstGeom>
        </p:spPr>
      </p:pic>
      <p:sp>
        <p:nvSpPr>
          <p:cNvPr id="13" name="CuadroTexto 12"/>
          <p:cNvSpPr txBox="1"/>
          <p:nvPr/>
        </p:nvSpPr>
        <p:spPr>
          <a:xfrm>
            <a:off x="311841" y="3321971"/>
            <a:ext cx="2729531" cy="307777"/>
          </a:xfrm>
          <a:prstGeom prst="rect">
            <a:avLst/>
          </a:prstGeom>
          <a:noFill/>
        </p:spPr>
        <p:txBody>
          <a:bodyPr wrap="square" rtlCol="0">
            <a:spAutoFit/>
          </a:bodyPr>
          <a:lstStyle/>
          <a:p>
            <a:r>
              <a:rPr lang="es-CO" sz="1400" b="1" dirty="0" smtClean="0">
                <a:latin typeface="Arial Narrow" panose="020B0606020202030204" pitchFamily="34" charset="0"/>
                <a:cs typeface="Times New Roman" panose="02020603050405020304" pitchFamily="18" charset="0"/>
              </a:rPr>
              <a:t>Valor del contrato: </a:t>
            </a:r>
            <a:r>
              <a:rPr lang="es-CO" sz="1400" dirty="0" smtClean="0">
                <a:latin typeface="Arial Narrow" panose="020B0606020202030204" pitchFamily="34" charset="0"/>
                <a:cs typeface="Times New Roman" panose="02020603050405020304" pitchFamily="18" charset="0"/>
              </a:rPr>
              <a:t>$ 557.284.680</a:t>
            </a:r>
            <a:endParaRPr lang="es-CO" sz="14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42489477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228600" y="1828800"/>
            <a:ext cx="2885501" cy="1323439"/>
          </a:xfrm>
          <a:prstGeom prst="rect">
            <a:avLst/>
          </a:prstGeom>
        </p:spPr>
        <p:txBody>
          <a:bodyPr wrap="square">
            <a:spAutoFit/>
          </a:bodyPr>
          <a:lstStyle/>
          <a:p>
            <a:pPr algn="just"/>
            <a:r>
              <a:rPr lang="es-CO" sz="1600" b="1" dirty="0" smtClean="0">
                <a:latin typeface="Arial Narrow" panose="020B0606020202030204" pitchFamily="34" charset="0"/>
              </a:rPr>
              <a:t>Objeto: </a:t>
            </a:r>
            <a:r>
              <a:rPr lang="es-CO" sz="1600" dirty="0" smtClean="0">
                <a:latin typeface="Arial Narrow" panose="020B0606020202030204" pitchFamily="34" charset="0"/>
              </a:rPr>
              <a:t>Estructuración para la consolidación de los canales de comercialización de los productos cárnicos aptos para el consumo humano.  </a:t>
            </a:r>
            <a:endParaRPr lang="es-CO" sz="1600" dirty="0">
              <a:latin typeface="Arial Narrow" panose="020B0606020202030204" pitchFamily="34" charset="0"/>
            </a:endParaRPr>
          </a:p>
        </p:txBody>
      </p:sp>
      <p:pic>
        <p:nvPicPr>
          <p:cNvPr id="5" name="Imagen 4"/>
          <p:cNvPicPr>
            <a:picLocks noChangeAspect="1"/>
          </p:cNvPicPr>
          <p:nvPr/>
        </p:nvPicPr>
        <p:blipFill>
          <a:blip r:embed="rId3"/>
          <a:stretch>
            <a:fillRect/>
          </a:stretch>
        </p:blipFill>
        <p:spPr>
          <a:xfrm>
            <a:off x="1256267" y="342900"/>
            <a:ext cx="953533" cy="983734"/>
          </a:xfrm>
          <a:prstGeom prst="rect">
            <a:avLst/>
          </a:prstGeom>
        </p:spPr>
      </p:pic>
      <p:pic>
        <p:nvPicPr>
          <p:cNvPr id="12" name="Picture 2" descr="Resultado de imagen para plantas de sacrifici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1860" y="0"/>
            <a:ext cx="2588739"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8600" y="0"/>
            <a:ext cx="739965" cy="685800"/>
          </a:xfrm>
          <a:prstGeom prst="rect">
            <a:avLst/>
          </a:prstGeom>
        </p:spPr>
      </p:pic>
      <p:pic>
        <p:nvPicPr>
          <p:cNvPr id="13" name="Imagen 12"/>
          <p:cNvPicPr>
            <a:picLocks noChangeAspect="1"/>
          </p:cNvPicPr>
          <p:nvPr/>
        </p:nvPicPr>
        <p:blipFill>
          <a:blip r:embed="rId6"/>
          <a:stretch>
            <a:fillRect/>
          </a:stretch>
        </p:blipFill>
        <p:spPr>
          <a:xfrm>
            <a:off x="3352799" y="0"/>
            <a:ext cx="2669061" cy="2133600"/>
          </a:xfrm>
          <a:prstGeom prst="rect">
            <a:avLst/>
          </a:prstGeom>
        </p:spPr>
      </p:pic>
      <p:pic>
        <p:nvPicPr>
          <p:cNvPr id="14" name="Picture 4" descr="Resultado de imagen para plantas de sacrific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52799" y="2133600"/>
            <a:ext cx="5257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Resultado de imagen para plantas de sacrifici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1200" y="4343400"/>
            <a:ext cx="2824738"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Resultado de imagen para plantas de sacrifici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7459" y="4343400"/>
            <a:ext cx="2519941" cy="251460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213911" y="3544226"/>
            <a:ext cx="2885501" cy="307777"/>
          </a:xfrm>
          <a:prstGeom prst="rect">
            <a:avLst/>
          </a:prstGeom>
          <a:noFill/>
        </p:spPr>
        <p:txBody>
          <a:bodyPr wrap="square" rtlCol="0">
            <a:spAutoFit/>
          </a:bodyPr>
          <a:lstStyle/>
          <a:p>
            <a:r>
              <a:rPr lang="es-CO" sz="1400" b="1" dirty="0" smtClean="0">
                <a:latin typeface="Arial Narrow" panose="020B0606020202030204" pitchFamily="34" charset="0"/>
                <a:cs typeface="Times New Roman" panose="02020603050405020304" pitchFamily="18" charset="0"/>
              </a:rPr>
              <a:t>Valor del contrato: </a:t>
            </a:r>
            <a:r>
              <a:rPr lang="es-CO" sz="1400" dirty="0" smtClean="0">
                <a:latin typeface="Arial Narrow" panose="020B0606020202030204" pitchFamily="34" charset="0"/>
                <a:cs typeface="Times New Roman" panose="02020603050405020304" pitchFamily="18" charset="0"/>
              </a:rPr>
              <a:t>$ 1.044.719.485</a:t>
            </a:r>
            <a:endParaRPr lang="es-CO" sz="14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31435110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228600" y="2286000"/>
            <a:ext cx="2895600" cy="1323439"/>
          </a:xfrm>
          <a:prstGeom prst="rect">
            <a:avLst/>
          </a:prstGeom>
        </p:spPr>
        <p:txBody>
          <a:bodyPr wrap="square">
            <a:spAutoFit/>
          </a:bodyPr>
          <a:lstStyle/>
          <a:p>
            <a:pPr algn="just"/>
            <a:r>
              <a:rPr lang="es-CO" sz="1600" b="1" dirty="0" smtClean="0">
                <a:latin typeface="Arial Narrow" panose="020B0606020202030204" pitchFamily="34" charset="0"/>
              </a:rPr>
              <a:t>Objeto: </a:t>
            </a:r>
            <a:r>
              <a:rPr lang="es-CO" sz="1600" dirty="0" smtClean="0">
                <a:latin typeface="Arial Narrow" panose="020B0606020202030204" pitchFamily="34" charset="0"/>
              </a:rPr>
              <a:t>Consultoría </a:t>
            </a:r>
            <a:r>
              <a:rPr lang="es-CO" sz="1600" dirty="0">
                <a:latin typeface="Arial Narrow" panose="020B0606020202030204" pitchFamily="34" charset="0"/>
              </a:rPr>
              <a:t>para llevar a cabo los estudios necesarios a nivel de pre-factibilidad del proyecto granja agro industrial para personas privadas de la </a:t>
            </a:r>
            <a:r>
              <a:rPr lang="es-CO" sz="1600" dirty="0" smtClean="0">
                <a:latin typeface="Arial Narrow" panose="020B0606020202030204" pitchFamily="34" charset="0"/>
              </a:rPr>
              <a:t>libertad.</a:t>
            </a:r>
            <a:endParaRPr lang="es-CO" sz="1600" dirty="0">
              <a:latin typeface="Arial Narrow" panose="020B0606020202030204" pitchFamily="34" charset="0"/>
            </a:endParaRPr>
          </a:p>
        </p:txBody>
      </p:sp>
      <p:pic>
        <p:nvPicPr>
          <p:cNvPr id="6" name="Imagen 5"/>
          <p:cNvPicPr>
            <a:picLocks noChangeAspect="1"/>
          </p:cNvPicPr>
          <p:nvPr/>
        </p:nvPicPr>
        <p:blipFill>
          <a:blip r:embed="rId2"/>
          <a:stretch>
            <a:fillRect/>
          </a:stretch>
        </p:blipFill>
        <p:spPr>
          <a:xfrm>
            <a:off x="990600" y="562746"/>
            <a:ext cx="1768232" cy="1266054"/>
          </a:xfrm>
          <a:prstGeom prst="rect">
            <a:avLst/>
          </a:prstGeom>
        </p:spPr>
      </p:pic>
      <p:pic>
        <p:nvPicPr>
          <p:cNvPr id="7" name="Imagen 6"/>
          <p:cNvPicPr>
            <a:picLocks noChangeAspect="1"/>
          </p:cNvPicPr>
          <p:nvPr/>
        </p:nvPicPr>
        <p:blipFill>
          <a:blip r:embed="rId3"/>
          <a:stretch>
            <a:fillRect/>
          </a:stretch>
        </p:blipFill>
        <p:spPr>
          <a:xfrm flipH="1">
            <a:off x="3581399" y="32585"/>
            <a:ext cx="2659961" cy="2133600"/>
          </a:xfrm>
          <a:prstGeom prst="rect">
            <a:avLst/>
          </a:prstGeom>
        </p:spPr>
      </p:pic>
      <p:pic>
        <p:nvPicPr>
          <p:cNvPr id="8" name="Imagen 7"/>
          <p:cNvPicPr>
            <a:picLocks noChangeAspect="1"/>
          </p:cNvPicPr>
          <p:nvPr/>
        </p:nvPicPr>
        <p:blipFill>
          <a:blip r:embed="rId4"/>
          <a:stretch>
            <a:fillRect/>
          </a:stretch>
        </p:blipFill>
        <p:spPr>
          <a:xfrm>
            <a:off x="6241361" y="32585"/>
            <a:ext cx="2369239" cy="2133600"/>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3239" y="59675"/>
            <a:ext cx="689670" cy="503071"/>
          </a:xfrm>
          <a:prstGeom prst="rect">
            <a:avLst/>
          </a:prstGeom>
        </p:spPr>
      </p:pic>
      <p:pic>
        <p:nvPicPr>
          <p:cNvPr id="10" name="Imagen 9"/>
          <p:cNvPicPr>
            <a:picLocks noChangeAspect="1"/>
          </p:cNvPicPr>
          <p:nvPr/>
        </p:nvPicPr>
        <p:blipFill>
          <a:blip r:embed="rId6"/>
          <a:stretch>
            <a:fillRect/>
          </a:stretch>
        </p:blipFill>
        <p:spPr>
          <a:xfrm>
            <a:off x="3564834" y="2166185"/>
            <a:ext cx="5045766" cy="2095500"/>
          </a:xfrm>
          <a:prstGeom prst="rect">
            <a:avLst/>
          </a:prstGeom>
        </p:spPr>
      </p:pic>
      <p:pic>
        <p:nvPicPr>
          <p:cNvPr id="11" name="Imagen 10"/>
          <p:cNvPicPr>
            <a:picLocks noChangeAspect="1"/>
          </p:cNvPicPr>
          <p:nvPr/>
        </p:nvPicPr>
        <p:blipFill>
          <a:blip r:embed="rId7"/>
          <a:stretch>
            <a:fillRect/>
          </a:stretch>
        </p:blipFill>
        <p:spPr>
          <a:xfrm>
            <a:off x="3557489" y="4261684"/>
            <a:ext cx="5053111" cy="2596315"/>
          </a:xfrm>
          <a:prstGeom prst="rect">
            <a:avLst/>
          </a:prstGeom>
        </p:spPr>
      </p:pic>
      <p:sp>
        <p:nvSpPr>
          <p:cNvPr id="12" name="CuadroTexto 11"/>
          <p:cNvSpPr txBox="1"/>
          <p:nvPr/>
        </p:nvSpPr>
        <p:spPr>
          <a:xfrm>
            <a:off x="457200" y="3912750"/>
            <a:ext cx="2819400" cy="307777"/>
          </a:xfrm>
          <a:prstGeom prst="rect">
            <a:avLst/>
          </a:prstGeom>
          <a:noFill/>
        </p:spPr>
        <p:txBody>
          <a:bodyPr wrap="square" rtlCol="0">
            <a:spAutoFit/>
          </a:bodyPr>
          <a:lstStyle/>
          <a:p>
            <a:r>
              <a:rPr lang="es-CO" sz="1400" b="1" dirty="0" smtClean="0">
                <a:latin typeface="Arial Narrow" panose="020B0606020202030204" pitchFamily="34" charset="0"/>
                <a:cs typeface="Times New Roman" panose="02020603050405020304" pitchFamily="18" charset="0"/>
              </a:rPr>
              <a:t>Valor del contrato: </a:t>
            </a:r>
            <a:r>
              <a:rPr lang="es-CO" sz="1400" dirty="0" smtClean="0">
                <a:latin typeface="Arial Narrow" panose="020B0606020202030204" pitchFamily="34" charset="0"/>
                <a:cs typeface="Times New Roman" panose="02020603050405020304" pitchFamily="18" charset="0"/>
              </a:rPr>
              <a:t>$ 402.567.782</a:t>
            </a:r>
            <a:endParaRPr lang="es-CO" sz="1400" dirty="0">
              <a:latin typeface="Arial Narrow" panose="020B0606020202030204" pitchFamily="34" charset="0"/>
              <a:cs typeface="Times New Roman" panose="02020603050405020304" pitchFamily="18" charset="0"/>
            </a:endParaRPr>
          </a:p>
        </p:txBody>
      </p:sp>
    </p:spTree>
    <p:extLst>
      <p:ext uri="{BB962C8B-B14F-4D97-AF65-F5344CB8AC3E}">
        <p14:creationId xmlns:p14="http://schemas.microsoft.com/office/powerpoint/2010/main" val="3538934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81000" y="817360"/>
            <a:ext cx="7901714" cy="2246769"/>
          </a:xfrm>
          <a:prstGeom prst="rect">
            <a:avLst/>
          </a:prstGeom>
        </p:spPr>
        <p:txBody>
          <a:bodyPr wrap="square">
            <a:spAutoFit/>
          </a:bodyPr>
          <a:lstStyle/>
          <a:p>
            <a:pPr algn="just"/>
            <a:r>
              <a:rPr lang="es-CO" sz="1400" dirty="0" smtClean="0">
                <a:latin typeface="Arial Narrow" panose="020B0606020202030204" pitchFamily="34" charset="0"/>
              </a:rPr>
              <a:t>CIP, nace el 27 de mayo de 1997, </a:t>
            </a:r>
            <a:r>
              <a:rPr lang="es-ES" sz="1400" dirty="0">
                <a:latin typeface="Arial Narrow" pitchFamily="34" charset="0"/>
              </a:rPr>
              <a:t>como respuesta a las crecientes necesidades de </a:t>
            </a:r>
            <a:r>
              <a:rPr lang="es-ES" sz="1400" dirty="0" smtClean="0">
                <a:latin typeface="Arial Narrow" pitchFamily="34" charset="0"/>
              </a:rPr>
              <a:t>consultoría</a:t>
            </a:r>
          </a:p>
          <a:p>
            <a:pPr algn="just"/>
            <a:r>
              <a:rPr lang="es-ES" sz="1400" dirty="0" smtClean="0">
                <a:latin typeface="Arial Narrow" pitchFamily="34" charset="0"/>
              </a:rPr>
              <a:t> </a:t>
            </a:r>
            <a:r>
              <a:rPr lang="es-ES" sz="1400" dirty="0">
                <a:latin typeface="Arial Narrow" pitchFamily="34" charset="0"/>
              </a:rPr>
              <a:t>y estructuración de </a:t>
            </a:r>
            <a:r>
              <a:rPr lang="es-ES" sz="1400" dirty="0" smtClean="0">
                <a:latin typeface="Arial Narrow" pitchFamily="34" charset="0"/>
              </a:rPr>
              <a:t>proyectos.</a:t>
            </a:r>
          </a:p>
          <a:p>
            <a:pPr algn="just"/>
            <a:endParaRPr lang="es-ES" sz="1400" dirty="0" smtClean="0">
              <a:latin typeface="Arial Narrow" pitchFamily="34" charset="0"/>
            </a:endParaRPr>
          </a:p>
          <a:p>
            <a:pPr algn="just"/>
            <a:r>
              <a:rPr lang="es-CO" sz="1400" dirty="0" smtClean="0">
                <a:latin typeface="Arial Narrow" panose="020B0606020202030204" pitchFamily="34" charset="0"/>
              </a:rPr>
              <a:t>Con 20 </a:t>
            </a:r>
            <a:r>
              <a:rPr lang="es-CO" sz="1400" dirty="0">
                <a:latin typeface="Arial Narrow" panose="020B0606020202030204" pitchFamily="34" charset="0"/>
              </a:rPr>
              <a:t>años de experiencia realizando consultorías, estructuración de </a:t>
            </a:r>
            <a:r>
              <a:rPr lang="es-CO" sz="1400" dirty="0" smtClean="0">
                <a:latin typeface="Arial Narrow" panose="020B0606020202030204" pitchFamily="34" charset="0"/>
              </a:rPr>
              <a:t>proyectos de infraestructura social y productiva, valoración </a:t>
            </a:r>
            <a:r>
              <a:rPr lang="es-CO" sz="1400" dirty="0">
                <a:latin typeface="Arial Narrow" panose="020B0606020202030204" pitchFamily="34" charset="0"/>
              </a:rPr>
              <a:t>de </a:t>
            </a:r>
            <a:r>
              <a:rPr lang="es-CO" sz="1400" dirty="0" smtClean="0">
                <a:latin typeface="Arial Narrow" panose="020B0606020202030204" pitchFamily="34" charset="0"/>
              </a:rPr>
              <a:t>empresas y soluciones empresariales en </a:t>
            </a:r>
            <a:r>
              <a:rPr lang="es-CO" sz="1400" dirty="0">
                <a:latin typeface="Arial Narrow" panose="020B0606020202030204" pitchFamily="34" charset="0"/>
              </a:rPr>
              <a:t>sectores </a:t>
            </a:r>
            <a:r>
              <a:rPr lang="es-CO" sz="1400" dirty="0" smtClean="0">
                <a:latin typeface="Arial Narrow" panose="020B0606020202030204" pitchFamily="34" charset="0"/>
              </a:rPr>
              <a:t>como: Real, Vial</a:t>
            </a:r>
            <a:r>
              <a:rPr lang="es-CO" sz="1400" dirty="0">
                <a:latin typeface="Arial Narrow" panose="020B0606020202030204" pitchFamily="34" charset="0"/>
              </a:rPr>
              <a:t>, Portuario, Acueducto, Saneamiento básico y Telecomunicaciones , desde perspectivas públicas y privadas para proyectos que se han convertido en soluciones de infraestructura finalizadas o en ejecución. </a:t>
            </a:r>
          </a:p>
          <a:p>
            <a:pPr algn="just"/>
            <a:endParaRPr lang="es-ES" sz="1400" dirty="0">
              <a:latin typeface="Arial Narrow" pitchFamily="34" charset="0"/>
            </a:endParaRPr>
          </a:p>
          <a:p>
            <a:pPr algn="just"/>
            <a:r>
              <a:rPr lang="es-CO" sz="1400" dirty="0" smtClean="0">
                <a:latin typeface="Arial Narrow" panose="020B0606020202030204" pitchFamily="34" charset="0"/>
              </a:rPr>
              <a:t> </a:t>
            </a:r>
            <a:endParaRPr lang="es-CO" sz="1400" dirty="0">
              <a:latin typeface="Arial Narrow" panose="020B0606020202030204" pitchFamily="34" charset="0"/>
            </a:endParaRPr>
          </a:p>
          <a:p>
            <a:pPr algn="just"/>
            <a:endParaRPr lang="es-CO" sz="1400" dirty="0">
              <a:latin typeface="Arial Narrow" panose="020B0606020202030204" pitchFamily="34" charset="0"/>
            </a:endParaRPr>
          </a:p>
        </p:txBody>
      </p:sp>
      <p:sp>
        <p:nvSpPr>
          <p:cNvPr id="6" name="AutoShape 20"/>
          <p:cNvSpPr>
            <a:spLocks noChangeArrowheads="1"/>
          </p:cNvSpPr>
          <p:nvPr/>
        </p:nvSpPr>
        <p:spPr bwMode="auto">
          <a:xfrm>
            <a:off x="1149878" y="2832789"/>
            <a:ext cx="2447731" cy="810209"/>
          </a:xfrm>
          <a:prstGeom prst="homePlate">
            <a:avLst>
              <a:gd name="adj" fmla="val 82829"/>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89258" tIns="44627" rIns="89258" bIns="4462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CO" sz="1400" b="1" dirty="0" smtClean="0">
                <a:solidFill>
                  <a:schemeClr val="bg1"/>
                </a:solidFill>
                <a:latin typeface="Arial Narrow" panose="020B0606020202030204" pitchFamily="34" charset="0"/>
              </a:rPr>
              <a:t>Banca de Inversión </a:t>
            </a:r>
            <a:endParaRPr lang="es-ES" altLang="es-CO" sz="1400" b="1" dirty="0">
              <a:solidFill>
                <a:schemeClr val="bg1"/>
              </a:solidFill>
              <a:latin typeface="Arial Narrow" panose="020B0606020202030204" pitchFamily="34" charset="0"/>
            </a:endParaRPr>
          </a:p>
        </p:txBody>
      </p:sp>
      <p:sp>
        <p:nvSpPr>
          <p:cNvPr id="7" name="AutoShape 21"/>
          <p:cNvSpPr>
            <a:spLocks noChangeArrowheads="1"/>
          </p:cNvSpPr>
          <p:nvPr/>
        </p:nvSpPr>
        <p:spPr bwMode="auto">
          <a:xfrm>
            <a:off x="1149878" y="4030408"/>
            <a:ext cx="2447731" cy="808653"/>
          </a:xfrm>
          <a:prstGeom prst="homePlate">
            <a:avLst>
              <a:gd name="adj" fmla="val 82988"/>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9258" tIns="44627" rIns="89258" bIns="4462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CO" sz="1400" b="1" dirty="0" smtClean="0">
                <a:solidFill>
                  <a:schemeClr val="bg1"/>
                </a:solidFill>
                <a:latin typeface="Arial Narrow" panose="020B0606020202030204" pitchFamily="34" charset="0"/>
              </a:rPr>
              <a:t>Soluciones empresariales </a:t>
            </a:r>
            <a:endParaRPr lang="es-ES" altLang="es-CO" sz="1400" b="1" dirty="0">
              <a:solidFill>
                <a:schemeClr val="bg1"/>
              </a:solidFill>
              <a:latin typeface="Arial Narrow" panose="020B0606020202030204" pitchFamily="34" charset="0"/>
            </a:endParaRPr>
          </a:p>
        </p:txBody>
      </p:sp>
      <p:sp>
        <p:nvSpPr>
          <p:cNvPr id="8" name="AutoShape 22"/>
          <p:cNvSpPr>
            <a:spLocks noChangeArrowheads="1"/>
          </p:cNvSpPr>
          <p:nvPr/>
        </p:nvSpPr>
        <p:spPr bwMode="auto">
          <a:xfrm>
            <a:off x="1149877" y="5291639"/>
            <a:ext cx="2447731" cy="810209"/>
          </a:xfrm>
          <a:prstGeom prst="homePlate">
            <a:avLst>
              <a:gd name="adj" fmla="val 82829"/>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52712" tIns="44627" rIns="52712" bIns="44627"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CO" sz="1400" b="1" dirty="0">
                <a:solidFill>
                  <a:schemeClr val="bg1"/>
                </a:solidFill>
                <a:latin typeface="Arial Narrow" panose="020B0606020202030204" pitchFamily="34" charset="0"/>
              </a:rPr>
              <a:t>Asesoría  Integral en  Proyectos.</a:t>
            </a:r>
          </a:p>
        </p:txBody>
      </p:sp>
      <p:sp>
        <p:nvSpPr>
          <p:cNvPr id="9" name="Text Box 13"/>
          <p:cNvSpPr txBox="1">
            <a:spLocks noChangeArrowheads="1"/>
          </p:cNvSpPr>
          <p:nvPr/>
        </p:nvSpPr>
        <p:spPr bwMode="auto">
          <a:xfrm>
            <a:off x="3851539" y="3784312"/>
            <a:ext cx="3841103" cy="73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258" tIns="44627" rIns="89258" bIns="4462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ES" altLang="es-CO" sz="1400" dirty="0">
                <a:latin typeface="Arial Narrow" panose="020B0606020202030204" pitchFamily="34" charset="0"/>
              </a:rPr>
              <a:t>CIP </a:t>
            </a:r>
            <a:r>
              <a:rPr lang="es-ES" altLang="es-CO" sz="1400" dirty="0" smtClean="0">
                <a:latin typeface="Arial Narrow" panose="020B0606020202030204" pitchFamily="34" charset="0"/>
              </a:rPr>
              <a:t>S.A.S.  define la estructura adecuada que permita la optima asignación de recursos humano, de capital y tecnológico en las empresas. </a:t>
            </a:r>
            <a:endParaRPr lang="es-ES" altLang="es-CO" sz="1400" dirty="0">
              <a:solidFill>
                <a:srgbClr val="777777"/>
              </a:solidFill>
              <a:latin typeface="Arial Narrow" panose="020B0606020202030204" pitchFamily="34" charset="0"/>
            </a:endParaRPr>
          </a:p>
        </p:txBody>
      </p:sp>
      <p:sp>
        <p:nvSpPr>
          <p:cNvPr id="10" name="Text Box 14"/>
          <p:cNvSpPr txBox="1">
            <a:spLocks noChangeArrowheads="1"/>
          </p:cNvSpPr>
          <p:nvPr/>
        </p:nvSpPr>
        <p:spPr bwMode="auto">
          <a:xfrm>
            <a:off x="3824324" y="5034647"/>
            <a:ext cx="3895532" cy="1382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258" tIns="44627" rIns="89258" bIns="4462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None/>
            </a:pPr>
            <a:r>
              <a:rPr lang="es-ES" altLang="es-CO" sz="1400" dirty="0">
                <a:latin typeface="Arial Narrow" panose="020B0606020202030204" pitchFamily="34" charset="0"/>
              </a:rPr>
              <a:t>CIP </a:t>
            </a:r>
            <a:r>
              <a:rPr lang="es-ES" altLang="es-CO" sz="1400" dirty="0" smtClean="0">
                <a:latin typeface="Arial Narrow" panose="020B0606020202030204" pitchFamily="34" charset="0"/>
              </a:rPr>
              <a:t>S.A.S. ha </a:t>
            </a:r>
            <a:r>
              <a:rPr lang="es-ES" altLang="es-CO" sz="1400" dirty="0">
                <a:latin typeface="Arial Narrow" panose="020B0606020202030204" pitchFamily="34" charset="0"/>
              </a:rPr>
              <a:t>estructurado proyectos para el sector público y privado</a:t>
            </a:r>
            <a:r>
              <a:rPr lang="es-ES" altLang="es-CO" sz="1400" dirty="0" smtClean="0">
                <a:latin typeface="Arial Narrow" panose="020B0606020202030204" pitchFamily="34" charset="0"/>
              </a:rPr>
              <a:t>, de los cuales  muchos se han adjudicado </a:t>
            </a:r>
            <a:r>
              <a:rPr lang="es-ES" altLang="es-CO" sz="1400" dirty="0">
                <a:latin typeface="Arial Narrow" panose="020B0606020202030204" pitchFamily="34" charset="0"/>
              </a:rPr>
              <a:t>con </a:t>
            </a:r>
            <a:r>
              <a:rPr lang="es-ES" altLang="es-CO" sz="1400" dirty="0" smtClean="0">
                <a:latin typeface="Arial Narrow" panose="020B0606020202030204" pitchFamily="34" charset="0"/>
              </a:rPr>
              <a:t>éxito</a:t>
            </a:r>
            <a:r>
              <a:rPr lang="es-ES" altLang="es-CO" sz="1400" dirty="0">
                <a:latin typeface="Arial Narrow" panose="020B0606020202030204" pitchFamily="34" charset="0"/>
              </a:rPr>
              <a:t>, atendiendo entre otras las metodologías definidas por el MHCP, DNP, ANI y demás instituciones involucradas</a:t>
            </a:r>
            <a:r>
              <a:rPr lang="es-ES" altLang="es-CO" sz="1400" dirty="0">
                <a:solidFill>
                  <a:srgbClr val="777777"/>
                </a:solidFill>
                <a:latin typeface="Arial Narrow" panose="020B0606020202030204" pitchFamily="34" charset="0"/>
              </a:rPr>
              <a:t>.</a:t>
            </a:r>
          </a:p>
          <a:p>
            <a:pPr algn="just" eaLnBrk="1" hangingPunct="1">
              <a:spcBef>
                <a:spcPct val="0"/>
              </a:spcBef>
              <a:buFontTx/>
              <a:buNone/>
            </a:pPr>
            <a:endParaRPr lang="es-ES" altLang="es-CO" sz="1400" dirty="0">
              <a:latin typeface="Arial Narrow" panose="020B0606020202030204" pitchFamily="34" charset="0"/>
            </a:endParaRPr>
          </a:p>
        </p:txBody>
      </p:sp>
      <p:sp>
        <p:nvSpPr>
          <p:cNvPr id="11" name="Text Box 13"/>
          <p:cNvSpPr txBox="1">
            <a:spLocks noChangeArrowheads="1"/>
          </p:cNvSpPr>
          <p:nvPr/>
        </p:nvSpPr>
        <p:spPr bwMode="auto">
          <a:xfrm>
            <a:off x="3851539" y="2765065"/>
            <a:ext cx="3702459" cy="736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258" tIns="44627" rIns="89258" bIns="4462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s-ES" altLang="es-CO" sz="1400" dirty="0" smtClean="0">
                <a:latin typeface="Arial Narrow" panose="020B0606020202030204" pitchFamily="34" charset="0"/>
              </a:rPr>
              <a:t>CIP S.A.S. es </a:t>
            </a:r>
            <a:r>
              <a:rPr lang="es-ES" altLang="es-CO" sz="1400" dirty="0">
                <a:latin typeface="Arial Narrow" panose="020B0606020202030204" pitchFamily="34" charset="0"/>
              </a:rPr>
              <a:t>experto en conceptualización, construcción de modelos y valoración de  proyectos y </a:t>
            </a:r>
            <a:r>
              <a:rPr lang="es-ES" altLang="es-CO" sz="1400" dirty="0" smtClean="0">
                <a:latin typeface="Arial Narrow" panose="020B0606020202030204" pitchFamily="34" charset="0"/>
              </a:rPr>
              <a:t>empresas.</a:t>
            </a:r>
            <a:endParaRPr lang="es-ES" altLang="es-CO" sz="1400" dirty="0">
              <a:latin typeface="Arial Narrow" panose="020B0606020202030204" pitchFamily="34" charset="0"/>
            </a:endParaRPr>
          </a:p>
        </p:txBody>
      </p:sp>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5407" y="134168"/>
            <a:ext cx="1374470" cy="1130570"/>
          </a:xfrm>
          <a:prstGeom prst="rect">
            <a:avLst/>
          </a:prstGeom>
        </p:spPr>
      </p:pic>
    </p:spTree>
    <p:extLst>
      <p:ext uri="{BB962C8B-B14F-4D97-AF65-F5344CB8AC3E}">
        <p14:creationId xmlns:p14="http://schemas.microsoft.com/office/powerpoint/2010/main" val="13175903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ctrTitle"/>
          </p:nvPr>
        </p:nvSpPr>
        <p:spPr>
          <a:xfrm>
            <a:off x="2667000" y="4038600"/>
            <a:ext cx="4191000" cy="533400"/>
          </a:xfrm>
        </p:spPr>
        <p:txBody>
          <a:bodyPr>
            <a:normAutofit/>
          </a:bodyPr>
          <a:lstStyle>
            <a:extLst/>
          </a:lstStyle>
          <a:p>
            <a:pPr algn="ctr"/>
            <a:r>
              <a:rPr lang="es-ES" sz="1600" b="1" dirty="0" smtClean="0">
                <a:latin typeface="Arial Narrow" panose="020B0606020202030204" pitchFamily="34" charset="0"/>
              </a:rPr>
              <a:t>OTRAS EXPERIENCIAS </a:t>
            </a:r>
            <a:endParaRPr lang="es-ES" sz="1600" b="1" dirty="0">
              <a:latin typeface="Arial Narrow" panose="020B0606020202030204" pitchFamily="34" charset="0"/>
            </a:endParaRP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324100"/>
            <a:ext cx="2590797" cy="156210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799" y="2320529"/>
            <a:ext cx="2438401" cy="1566862"/>
          </a:xfrm>
          <a:prstGeom prst="rect">
            <a:avLst/>
          </a:prstGeom>
        </p:spPr>
      </p:pic>
      <p:pic>
        <p:nvPicPr>
          <p:cNvPr id="5" name="Imagen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2321719"/>
            <a:ext cx="2142066" cy="1564481"/>
          </a:xfrm>
          <a:prstGeom prst="rect">
            <a:avLst/>
          </a:prstGeom>
        </p:spPr>
      </p:pic>
      <p:pic>
        <p:nvPicPr>
          <p:cNvPr id="6" name="Imagen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1266" y="2320529"/>
            <a:ext cx="1972734" cy="1565671"/>
          </a:xfrm>
          <a:prstGeom prst="rect">
            <a:avLst/>
          </a:prstGeom>
        </p:spPr>
      </p:pic>
      <p:pic>
        <p:nvPicPr>
          <p:cNvPr id="8" name="Imagen 7"/>
          <p:cNvPicPr>
            <a:picLocks noChangeAspect="1"/>
          </p:cNvPicPr>
          <p:nvPr/>
        </p:nvPicPr>
        <p:blipFill>
          <a:blip r:embed="rId7"/>
          <a:stretch>
            <a:fillRect/>
          </a:stretch>
        </p:blipFill>
        <p:spPr>
          <a:xfrm>
            <a:off x="0" y="1069366"/>
            <a:ext cx="2590798" cy="1442667"/>
          </a:xfrm>
          <a:prstGeom prst="rect">
            <a:avLst/>
          </a:prstGeom>
        </p:spPr>
      </p:pic>
      <p:pic>
        <p:nvPicPr>
          <p:cNvPr id="9" name="Imagen 8"/>
          <p:cNvPicPr>
            <a:picLocks noChangeAspect="1"/>
          </p:cNvPicPr>
          <p:nvPr/>
        </p:nvPicPr>
        <p:blipFill>
          <a:blip r:embed="rId8"/>
          <a:stretch>
            <a:fillRect/>
          </a:stretch>
        </p:blipFill>
        <p:spPr>
          <a:xfrm>
            <a:off x="2590798" y="1069366"/>
            <a:ext cx="2438400" cy="1442667"/>
          </a:xfrm>
          <a:prstGeom prst="rect">
            <a:avLst/>
          </a:prstGeom>
        </p:spPr>
      </p:pic>
      <p:pic>
        <p:nvPicPr>
          <p:cNvPr id="10" name="Imagen 9"/>
          <p:cNvPicPr>
            <a:picLocks noChangeAspect="1"/>
          </p:cNvPicPr>
          <p:nvPr/>
        </p:nvPicPr>
        <p:blipFill rotWithShape="1">
          <a:blip r:embed="rId9"/>
          <a:srcRect l="10180" t="7311" r="46180" b="32763"/>
          <a:stretch/>
        </p:blipFill>
        <p:spPr>
          <a:xfrm>
            <a:off x="5015388" y="1068175"/>
            <a:ext cx="2155876" cy="1459674"/>
          </a:xfrm>
          <a:prstGeom prst="rect">
            <a:avLst/>
          </a:prstGeom>
        </p:spPr>
      </p:pic>
      <p:pic>
        <p:nvPicPr>
          <p:cNvPr id="11" name="Picture 21" descr="http://tbn0.google.com/images?q=tbn:38wAraryIcpXWM:http://www.aldeaeducativa.com/images/telecomunicacion01.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171264" y="1068175"/>
            <a:ext cx="1972736" cy="145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90465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304798" y="152400"/>
            <a:ext cx="2478979" cy="3352799"/>
          </a:xfrm>
          <a:prstGeom prst="rect">
            <a:avLst/>
          </a:prstGeom>
          <a:ln w="3175">
            <a:solidFill>
              <a:schemeClr val="tx1"/>
            </a:solidFill>
          </a:ln>
        </p:spPr>
      </p:pic>
      <p:pic>
        <p:nvPicPr>
          <p:cNvPr id="4" name="Imagen 3"/>
          <p:cNvPicPr>
            <a:picLocks noChangeAspect="1"/>
          </p:cNvPicPr>
          <p:nvPr/>
        </p:nvPicPr>
        <p:blipFill>
          <a:blip r:embed="rId3"/>
          <a:stretch>
            <a:fillRect/>
          </a:stretch>
        </p:blipFill>
        <p:spPr>
          <a:xfrm>
            <a:off x="2953989" y="152400"/>
            <a:ext cx="2590799" cy="3352798"/>
          </a:xfrm>
          <a:prstGeom prst="rect">
            <a:avLst/>
          </a:prstGeom>
          <a:ln w="3175">
            <a:solidFill>
              <a:schemeClr val="tx1"/>
            </a:solidFill>
          </a:ln>
        </p:spPr>
      </p:pic>
      <p:pic>
        <p:nvPicPr>
          <p:cNvPr id="5" name="Imagen 4"/>
          <p:cNvPicPr>
            <a:picLocks noChangeAspect="1"/>
          </p:cNvPicPr>
          <p:nvPr/>
        </p:nvPicPr>
        <p:blipFill>
          <a:blip r:embed="rId4"/>
          <a:stretch>
            <a:fillRect/>
          </a:stretch>
        </p:blipFill>
        <p:spPr>
          <a:xfrm>
            <a:off x="5715000" y="163286"/>
            <a:ext cx="2400540" cy="3352799"/>
          </a:xfrm>
          <a:prstGeom prst="rect">
            <a:avLst/>
          </a:prstGeom>
          <a:ln w="3175">
            <a:solidFill>
              <a:schemeClr val="tx1"/>
            </a:solidFill>
          </a:ln>
        </p:spPr>
      </p:pic>
      <p:pic>
        <p:nvPicPr>
          <p:cNvPr id="8" name="Imagen 7"/>
          <p:cNvPicPr>
            <a:picLocks noChangeAspect="1"/>
          </p:cNvPicPr>
          <p:nvPr/>
        </p:nvPicPr>
        <p:blipFill>
          <a:blip r:embed="rId5"/>
          <a:stretch>
            <a:fillRect/>
          </a:stretch>
        </p:blipFill>
        <p:spPr>
          <a:xfrm>
            <a:off x="5714998" y="3657600"/>
            <a:ext cx="2400542" cy="3015343"/>
          </a:xfrm>
          <a:prstGeom prst="rect">
            <a:avLst/>
          </a:prstGeom>
          <a:ln w="3175">
            <a:solidFill>
              <a:schemeClr val="tx1"/>
            </a:solidFill>
          </a:ln>
        </p:spPr>
      </p:pic>
      <p:pic>
        <p:nvPicPr>
          <p:cNvPr id="9" name="Imagen 8"/>
          <p:cNvPicPr>
            <a:picLocks noChangeAspect="1"/>
          </p:cNvPicPr>
          <p:nvPr/>
        </p:nvPicPr>
        <p:blipFill>
          <a:blip r:embed="rId6"/>
          <a:stretch>
            <a:fillRect/>
          </a:stretch>
        </p:blipFill>
        <p:spPr>
          <a:xfrm>
            <a:off x="304798" y="3622089"/>
            <a:ext cx="2478979" cy="3098518"/>
          </a:xfrm>
          <a:prstGeom prst="rect">
            <a:avLst/>
          </a:prstGeom>
          <a:ln w="6350">
            <a:solidFill>
              <a:schemeClr val="tx1"/>
            </a:solidFill>
          </a:ln>
        </p:spPr>
      </p:pic>
      <p:pic>
        <p:nvPicPr>
          <p:cNvPr id="2" name="Imagen 1"/>
          <p:cNvPicPr>
            <a:picLocks noChangeAspect="1"/>
          </p:cNvPicPr>
          <p:nvPr/>
        </p:nvPicPr>
        <p:blipFill>
          <a:blip r:embed="rId7"/>
          <a:stretch>
            <a:fillRect/>
          </a:stretch>
        </p:blipFill>
        <p:spPr>
          <a:xfrm>
            <a:off x="2953988" y="3621171"/>
            <a:ext cx="2590799" cy="3099436"/>
          </a:xfrm>
          <a:prstGeom prst="rect">
            <a:avLst/>
          </a:prstGeom>
          <a:ln w="3175">
            <a:solidFill>
              <a:schemeClr val="tx1"/>
            </a:solidFill>
          </a:ln>
        </p:spPr>
      </p:pic>
    </p:spTree>
    <p:extLst>
      <p:ext uri="{BB962C8B-B14F-4D97-AF65-F5344CB8AC3E}">
        <p14:creationId xmlns:p14="http://schemas.microsoft.com/office/powerpoint/2010/main" val="3654743097"/>
      </p:ext>
    </p:extLst>
  </p:cSld>
  <p:clrMapOvr>
    <a:masterClrMapping/>
  </p:clrMapOvr>
  <p:transition>
    <p:pull dir="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85750"/>
            <a:ext cx="263048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0750" y="285750"/>
            <a:ext cx="2524125"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214313"/>
            <a:ext cx="265430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625" y="3357563"/>
            <a:ext cx="2630488"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0750" y="3357563"/>
            <a:ext cx="2603500"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3381375"/>
            <a:ext cx="25908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3507737"/>
      </p:ext>
    </p:extLst>
  </p:cSld>
  <p:clrMapOvr>
    <a:masterClrMapping/>
  </p:clrMapOvr>
  <p:transition>
    <p:pull dir="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357188"/>
            <a:ext cx="2630487" cy="2928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113" y="285750"/>
            <a:ext cx="25844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85750"/>
            <a:ext cx="2571750"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59113" y="3429000"/>
            <a:ext cx="25717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67400" y="3429000"/>
            <a:ext cx="25717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188" y="3429000"/>
            <a:ext cx="2571750"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289490"/>
      </p:ext>
    </p:extLst>
  </p:cSld>
  <p:clrMapOvr>
    <a:masterClrMapping/>
  </p:clrMapOvr>
  <p:transition>
    <p:pull dir="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p:cNvSpPr>
          <p:nvPr>
            <p:ph type="ctrTitle"/>
          </p:nvPr>
        </p:nvSpPr>
        <p:spPr>
          <a:xfrm>
            <a:off x="2590720" y="4114799"/>
            <a:ext cx="4191000" cy="533400"/>
          </a:xfrm>
        </p:spPr>
        <p:txBody>
          <a:bodyPr>
            <a:normAutofit/>
          </a:bodyPr>
          <a:lstStyle>
            <a:extLst/>
          </a:lstStyle>
          <a:p>
            <a:pPr algn="ctr"/>
            <a:r>
              <a:rPr lang="es-ES" sz="1600" b="1" dirty="0" smtClean="0">
                <a:latin typeface="Arial Narrow" panose="020B0606020202030204" pitchFamily="34" charset="0"/>
              </a:rPr>
              <a:t>CUADRO DE EXPERIENCIAS </a:t>
            </a:r>
            <a:endParaRPr lang="es-ES" sz="1600" b="1" dirty="0">
              <a:latin typeface="Arial Narrow" panose="020B0606020202030204" pitchFamily="34" charset="0"/>
            </a:endParaRPr>
          </a:p>
        </p:txBody>
      </p:sp>
      <p:pic>
        <p:nvPicPr>
          <p:cNvPr id="7" name="Imagen 6"/>
          <p:cNvPicPr>
            <a:picLocks noChangeAspect="1"/>
          </p:cNvPicPr>
          <p:nvPr/>
        </p:nvPicPr>
        <p:blipFill>
          <a:blip r:embed="rId3"/>
          <a:stretch>
            <a:fillRect/>
          </a:stretch>
        </p:blipFill>
        <p:spPr>
          <a:xfrm>
            <a:off x="0" y="2590800"/>
            <a:ext cx="1658957" cy="1524000"/>
          </a:xfrm>
          <a:prstGeom prst="rect">
            <a:avLst/>
          </a:prstGeom>
        </p:spPr>
      </p:pic>
      <p:pic>
        <p:nvPicPr>
          <p:cNvPr id="12" name="Imagen 11"/>
          <p:cNvPicPr>
            <a:picLocks noChangeAspect="1"/>
          </p:cNvPicPr>
          <p:nvPr/>
        </p:nvPicPr>
        <p:blipFill>
          <a:blip r:embed="rId4"/>
          <a:stretch>
            <a:fillRect/>
          </a:stretch>
        </p:blipFill>
        <p:spPr>
          <a:xfrm>
            <a:off x="1658957" y="2603137"/>
            <a:ext cx="1846243" cy="1511663"/>
          </a:xfrm>
          <a:prstGeom prst="rect">
            <a:avLst/>
          </a:prstGeom>
        </p:spPr>
      </p:pic>
      <p:pic>
        <p:nvPicPr>
          <p:cNvPr id="13" name="Imagen 12"/>
          <p:cNvPicPr>
            <a:picLocks noChangeAspect="1"/>
          </p:cNvPicPr>
          <p:nvPr/>
        </p:nvPicPr>
        <p:blipFill>
          <a:blip r:embed="rId5"/>
          <a:stretch>
            <a:fillRect/>
          </a:stretch>
        </p:blipFill>
        <p:spPr>
          <a:xfrm>
            <a:off x="3505200" y="2603136"/>
            <a:ext cx="1658957" cy="1511663"/>
          </a:xfrm>
          <a:prstGeom prst="rect">
            <a:avLst/>
          </a:prstGeom>
        </p:spPr>
      </p:pic>
      <p:pic>
        <p:nvPicPr>
          <p:cNvPr id="14" name="Imagen 13"/>
          <p:cNvPicPr>
            <a:picLocks noChangeAspect="1"/>
          </p:cNvPicPr>
          <p:nvPr/>
        </p:nvPicPr>
        <p:blipFill>
          <a:blip r:embed="rId6"/>
          <a:stretch>
            <a:fillRect/>
          </a:stretch>
        </p:blipFill>
        <p:spPr>
          <a:xfrm>
            <a:off x="5164157" y="2596308"/>
            <a:ext cx="1846243" cy="1518492"/>
          </a:xfrm>
          <a:prstGeom prst="rect">
            <a:avLst/>
          </a:prstGeom>
        </p:spPr>
      </p:pic>
      <p:pic>
        <p:nvPicPr>
          <p:cNvPr id="15" name="Imagen 14"/>
          <p:cNvPicPr>
            <a:picLocks noChangeAspect="1"/>
          </p:cNvPicPr>
          <p:nvPr/>
        </p:nvPicPr>
        <p:blipFill rotWithShape="1">
          <a:blip r:embed="rId7"/>
          <a:srcRect b="19218"/>
          <a:stretch/>
        </p:blipFill>
        <p:spPr>
          <a:xfrm>
            <a:off x="7010400" y="2603137"/>
            <a:ext cx="2072820" cy="1511663"/>
          </a:xfrm>
          <a:prstGeom prst="rect">
            <a:avLst/>
          </a:prstGeom>
        </p:spPr>
      </p:pic>
      <p:pic>
        <p:nvPicPr>
          <p:cNvPr id="16" name="Imagen 15"/>
          <p:cNvPicPr>
            <a:picLocks noChangeAspect="1"/>
          </p:cNvPicPr>
          <p:nvPr/>
        </p:nvPicPr>
        <p:blipFill>
          <a:blip r:embed="rId8"/>
          <a:stretch>
            <a:fillRect/>
          </a:stretch>
        </p:blipFill>
        <p:spPr>
          <a:xfrm>
            <a:off x="0" y="1214693"/>
            <a:ext cx="1658957" cy="1402215"/>
          </a:xfrm>
          <a:prstGeom prst="rect">
            <a:avLst/>
          </a:prstGeom>
        </p:spPr>
      </p:pic>
      <p:pic>
        <p:nvPicPr>
          <p:cNvPr id="17" name="Imagen 16"/>
          <p:cNvPicPr>
            <a:picLocks noChangeAspect="1"/>
          </p:cNvPicPr>
          <p:nvPr/>
        </p:nvPicPr>
        <p:blipFill>
          <a:blip r:embed="rId9"/>
          <a:stretch>
            <a:fillRect/>
          </a:stretch>
        </p:blipFill>
        <p:spPr>
          <a:xfrm>
            <a:off x="1676241" y="1227030"/>
            <a:ext cx="1828959" cy="1376107"/>
          </a:xfrm>
          <a:prstGeom prst="rect">
            <a:avLst/>
          </a:prstGeom>
        </p:spPr>
      </p:pic>
      <p:pic>
        <p:nvPicPr>
          <p:cNvPr id="18" name="Imagen 17"/>
          <p:cNvPicPr>
            <a:picLocks noChangeAspect="1"/>
          </p:cNvPicPr>
          <p:nvPr/>
        </p:nvPicPr>
        <p:blipFill>
          <a:blip r:embed="rId10"/>
          <a:stretch>
            <a:fillRect/>
          </a:stretch>
        </p:blipFill>
        <p:spPr>
          <a:xfrm>
            <a:off x="3505201" y="1227031"/>
            <a:ext cx="1676400" cy="1363770"/>
          </a:xfrm>
          <a:prstGeom prst="rect">
            <a:avLst/>
          </a:prstGeom>
        </p:spPr>
      </p:pic>
      <p:pic>
        <p:nvPicPr>
          <p:cNvPr id="19" name="Imagen 18"/>
          <p:cNvPicPr>
            <a:picLocks noChangeAspect="1"/>
          </p:cNvPicPr>
          <p:nvPr/>
        </p:nvPicPr>
        <p:blipFill>
          <a:blip r:embed="rId11"/>
          <a:stretch>
            <a:fillRect/>
          </a:stretch>
        </p:blipFill>
        <p:spPr>
          <a:xfrm>
            <a:off x="5143937" y="1221524"/>
            <a:ext cx="1866463" cy="1369276"/>
          </a:xfrm>
          <a:prstGeom prst="rect">
            <a:avLst/>
          </a:prstGeom>
        </p:spPr>
      </p:pic>
      <p:pic>
        <p:nvPicPr>
          <p:cNvPr id="20" name="Imagen 19"/>
          <p:cNvPicPr>
            <a:picLocks noChangeAspect="1"/>
          </p:cNvPicPr>
          <p:nvPr/>
        </p:nvPicPr>
        <p:blipFill>
          <a:blip r:embed="rId12"/>
          <a:stretch>
            <a:fillRect/>
          </a:stretch>
        </p:blipFill>
        <p:spPr>
          <a:xfrm>
            <a:off x="6990180" y="1203581"/>
            <a:ext cx="2093040" cy="1387220"/>
          </a:xfrm>
          <a:prstGeom prst="rect">
            <a:avLst/>
          </a:prstGeom>
        </p:spPr>
      </p:pic>
    </p:spTree>
    <p:extLst>
      <p:ext uri="{BB962C8B-B14F-4D97-AF65-F5344CB8AC3E}">
        <p14:creationId xmlns:p14="http://schemas.microsoft.com/office/powerpoint/2010/main" val="2654684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480445937"/>
              </p:ext>
            </p:extLst>
          </p:nvPr>
        </p:nvGraphicFramePr>
        <p:xfrm>
          <a:off x="304800" y="152400"/>
          <a:ext cx="8077200" cy="6553200"/>
        </p:xfrm>
        <a:graphic>
          <a:graphicData uri="http://schemas.openxmlformats.org/drawingml/2006/table">
            <a:tbl>
              <a:tblPr>
                <a:tableStyleId>{B301B821-A1FF-4177-AEE7-76D212191A09}</a:tableStyleId>
              </a:tblPr>
              <a:tblGrid>
                <a:gridCol w="533400"/>
                <a:gridCol w="2590800"/>
                <a:gridCol w="838200"/>
                <a:gridCol w="685800"/>
                <a:gridCol w="609600"/>
                <a:gridCol w="762000"/>
                <a:gridCol w="990600"/>
                <a:gridCol w="1066800"/>
              </a:tblGrid>
              <a:tr h="298910">
                <a:tc gridSpan="8">
                  <a:txBody>
                    <a:bodyPr/>
                    <a:lstStyle/>
                    <a:p>
                      <a:pPr algn="ctr" fontAlgn="ctr"/>
                      <a:r>
                        <a:rPr lang="es-CO" sz="1000" b="1" u="none" strike="noStrike" dirty="0">
                          <a:effectLst/>
                          <a:latin typeface="Times New Roman" panose="02020603050405020304" pitchFamily="18" charset="0"/>
                          <a:cs typeface="Times New Roman" panose="02020603050405020304" pitchFamily="18" charset="0"/>
                        </a:rPr>
                        <a:t>EXPERIENCIA EN ESTRUCTURACIÓN  INTEGRAL DE PROYECTOS</a:t>
                      </a:r>
                      <a:endParaRPr lang="es-CO"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172703">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CONTRATO  N°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OBJETO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CONTRATANTE</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FORMA DE EJECUCION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FECHA DE INICIO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FECHA DE TERMINACION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VALOR DEL CONTRATO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VLR PROYECTO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155432">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CO"/>
                    </a:p>
                  </a:txBody>
                  <a:tcPr/>
                </a:tc>
                <a:tc vMerge="1">
                  <a:txBody>
                    <a:bodyPr/>
                    <a:lstStyle/>
                    <a:p>
                      <a:endParaRPr lang="es-CO"/>
                    </a:p>
                  </a:txBody>
                  <a:tcPr/>
                </a:tc>
              </a:tr>
              <a:tr h="319577">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2170908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Estructuración integral para la construcción y dotación del nuevo hospital de referencia departal del Choco</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FONADE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UT 50%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$ 2.023.924.630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1"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2170749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Estructuración integral para la prestación del servicio público de aseo y el manejo integral de residuos sólidos en la región sur del departamento de Bolivar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FONADE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UT 70%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$ 1.116.498.473</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1"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21570559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Estructuración integral para la conexión mediante cicloinfraestructura de los colegios y parques del municpio de San José del Guaviare, departamento de Guaviare</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FONADE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UT 70%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 de marzo de 2017</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$ 557.284.680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44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2170558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Estructuración integral para la consolidación de los canales de comercialización de losnproductos cárnicos aptos para el consumo humano en: poyecto 1: planta ubidada en el municipio de Fundación - Magdalena de carácter regional que cubrirá los municipios de Algarrobo, Fundación, Aracataca, El reten, Salamina, Cerro de san Antonio, Pivijay y el Piñon, departamento del Magdalena y proyecto 2: Planta ubicada en el municipio de Inirida, Guainia, de carácter regional.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FONADE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UT 70%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 de marzo de 2017</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$ 1.044.719.485,00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26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2161190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smtClean="0">
                          <a:effectLst/>
                          <a:latin typeface="Times New Roman" panose="02020603050405020304" pitchFamily="18" charset="0"/>
                          <a:cs typeface="Times New Roman" panose="02020603050405020304" pitchFamily="18" charset="0"/>
                        </a:rPr>
                        <a:t>Consultoría </a:t>
                      </a:r>
                      <a:r>
                        <a:rPr lang="es-CO" sz="700" u="none" strike="noStrike" dirty="0">
                          <a:effectLst/>
                          <a:latin typeface="Times New Roman" panose="02020603050405020304" pitchFamily="18" charset="0"/>
                          <a:cs typeface="Times New Roman" panose="02020603050405020304" pitchFamily="18" charset="0"/>
                        </a:rPr>
                        <a:t>para la Estructuración integral de </a:t>
                      </a:r>
                      <a:r>
                        <a:rPr lang="es-CO" sz="700" u="none" strike="noStrike" dirty="0" smtClean="0">
                          <a:effectLst/>
                          <a:latin typeface="Times New Roman" panose="02020603050405020304" pitchFamily="18" charset="0"/>
                          <a:cs typeface="Times New Roman" panose="02020603050405020304" pitchFamily="18" charset="0"/>
                        </a:rPr>
                        <a:t>proyectos </a:t>
                      </a:r>
                      <a:r>
                        <a:rPr lang="es-CO" sz="700" u="none" strike="noStrike" dirty="0">
                          <a:effectLst/>
                          <a:latin typeface="Times New Roman" panose="02020603050405020304" pitchFamily="18" charset="0"/>
                          <a:cs typeface="Times New Roman" panose="02020603050405020304" pitchFamily="18" charset="0"/>
                        </a:rPr>
                        <a:t>de </a:t>
                      </a:r>
                      <a:r>
                        <a:rPr lang="es-CO" sz="700" u="none" strike="noStrike" dirty="0" smtClean="0">
                          <a:effectLst/>
                          <a:latin typeface="Times New Roman" panose="02020603050405020304" pitchFamily="18" charset="0"/>
                          <a:cs typeface="Times New Roman" panose="02020603050405020304" pitchFamily="18" charset="0"/>
                        </a:rPr>
                        <a:t>infraestructura </a:t>
                      </a:r>
                      <a:r>
                        <a:rPr lang="es-CO" sz="700" u="none" strike="noStrike" dirty="0">
                          <a:effectLst/>
                          <a:latin typeface="Times New Roman" panose="02020603050405020304" pitchFamily="18" charset="0"/>
                          <a:cs typeface="Times New Roman" panose="02020603050405020304" pitchFamily="18" charset="0"/>
                        </a:rPr>
                        <a:t>vial en cuatro proyectos: (1°) Estructuración integral del mejoramiento de la </a:t>
                      </a:r>
                      <a:r>
                        <a:rPr lang="es-CO" sz="700" u="none" strike="noStrike" dirty="0" smtClean="0">
                          <a:effectLst/>
                          <a:latin typeface="Times New Roman" panose="02020603050405020304" pitchFamily="18" charset="0"/>
                          <a:cs typeface="Times New Roman" panose="02020603050405020304" pitchFamily="18" charset="0"/>
                        </a:rPr>
                        <a:t>vía </a:t>
                      </a:r>
                      <a:r>
                        <a:rPr lang="es-CO" sz="700" u="none" strike="noStrike" dirty="0">
                          <a:effectLst/>
                          <a:latin typeface="Times New Roman" panose="02020603050405020304" pitchFamily="18" charset="0"/>
                          <a:cs typeface="Times New Roman" panose="02020603050405020304" pitchFamily="18" charset="0"/>
                        </a:rPr>
                        <a:t>que conduce al municipio de Restrepo, en el departamento del Valle del Cauca . (Long. Aprox. = 17.8 Km )- (2°) Estructuración integral del mejoramiento de la </a:t>
                      </a:r>
                      <a:r>
                        <a:rPr lang="es-CO" sz="700" u="none" strike="noStrike" dirty="0" smtClean="0">
                          <a:effectLst/>
                          <a:latin typeface="Times New Roman" panose="02020603050405020304" pitchFamily="18" charset="0"/>
                          <a:cs typeface="Times New Roman" panose="02020603050405020304" pitchFamily="18" charset="0"/>
                        </a:rPr>
                        <a:t>vía </a:t>
                      </a:r>
                      <a:r>
                        <a:rPr lang="es-CO" sz="700" u="none" strike="noStrike" dirty="0">
                          <a:effectLst/>
                          <a:latin typeface="Times New Roman" panose="02020603050405020304" pitchFamily="18" charset="0"/>
                          <a:cs typeface="Times New Roman" panose="02020603050405020304" pitchFamily="18" charset="0"/>
                        </a:rPr>
                        <a:t>valencia departamento de </a:t>
                      </a:r>
                      <a:r>
                        <a:rPr lang="es-CO" sz="700" u="none" strike="noStrike" dirty="0" smtClean="0">
                          <a:effectLst/>
                          <a:latin typeface="Times New Roman" panose="02020603050405020304" pitchFamily="18" charset="0"/>
                          <a:cs typeface="Times New Roman" panose="02020603050405020304" pitchFamily="18" charset="0"/>
                        </a:rPr>
                        <a:t>Córdoba </a:t>
                      </a:r>
                      <a:r>
                        <a:rPr lang="es-CO" sz="700" u="none" strike="noStrike" dirty="0">
                          <a:effectLst/>
                          <a:latin typeface="Times New Roman" panose="02020603050405020304" pitchFamily="18" charset="0"/>
                          <a:cs typeface="Times New Roman" panose="02020603050405020304" pitchFamily="18" charset="0"/>
                        </a:rPr>
                        <a:t>- San pedro de </a:t>
                      </a:r>
                      <a:r>
                        <a:rPr lang="es-CO" sz="700" u="none" strike="noStrike" dirty="0" smtClean="0">
                          <a:effectLst/>
                          <a:latin typeface="Times New Roman" panose="02020603050405020304" pitchFamily="18" charset="0"/>
                          <a:cs typeface="Times New Roman" panose="02020603050405020304" pitchFamily="18" charset="0"/>
                        </a:rPr>
                        <a:t>Urabá </a:t>
                      </a:r>
                      <a:r>
                        <a:rPr lang="es-CO" sz="700" u="none" strike="noStrike" dirty="0">
                          <a:effectLst/>
                          <a:latin typeface="Times New Roman" panose="02020603050405020304" pitchFamily="18" charset="0"/>
                          <a:cs typeface="Times New Roman" panose="02020603050405020304" pitchFamily="18" charset="0"/>
                        </a:rPr>
                        <a:t>departamento de Antioquia . (Long. Aprox. = 33 Km)- (3°)Estructuración integral de la construcción del puente  vehicular sobre el rio San Jorge en limites de </a:t>
                      </a:r>
                      <a:r>
                        <a:rPr lang="es-CO" sz="700" u="none" strike="noStrike" dirty="0" smtClean="0">
                          <a:effectLst/>
                          <a:latin typeface="Times New Roman" panose="02020603050405020304" pitchFamily="18" charset="0"/>
                          <a:cs typeface="Times New Roman" panose="02020603050405020304" pitchFamily="18" charset="0"/>
                        </a:rPr>
                        <a:t>Montelíbano, </a:t>
                      </a:r>
                      <a:r>
                        <a:rPr lang="es-CO" sz="700" u="none" strike="noStrike" dirty="0">
                          <a:effectLst/>
                          <a:latin typeface="Times New Roman" panose="02020603050405020304" pitchFamily="18" charset="0"/>
                          <a:cs typeface="Times New Roman" panose="02020603050405020304" pitchFamily="18" charset="0"/>
                        </a:rPr>
                        <a:t>Planeta rica y Puerto libertador departamento de </a:t>
                      </a:r>
                      <a:r>
                        <a:rPr lang="es-CO" sz="700" u="none" strike="noStrike" dirty="0" smtClean="0">
                          <a:effectLst/>
                          <a:latin typeface="Times New Roman" panose="02020603050405020304" pitchFamily="18" charset="0"/>
                          <a:cs typeface="Times New Roman" panose="02020603050405020304" pitchFamily="18" charset="0"/>
                        </a:rPr>
                        <a:t>Córdoba </a:t>
                      </a:r>
                      <a:r>
                        <a:rPr lang="es-CO" sz="700" u="none" strike="noStrike" dirty="0">
                          <a:effectLst/>
                          <a:latin typeface="Times New Roman" panose="02020603050405020304" pitchFamily="18" charset="0"/>
                          <a:cs typeface="Times New Roman" panose="02020603050405020304" pitchFamily="18" charset="0"/>
                        </a:rPr>
                        <a:t>y de sus acceso o </a:t>
                      </a:r>
                      <a:r>
                        <a:rPr lang="es-CO" sz="700" u="none" strike="noStrike" dirty="0" smtClean="0">
                          <a:effectLst/>
                          <a:latin typeface="Times New Roman" panose="02020603050405020304" pitchFamily="18" charset="0"/>
                          <a:cs typeface="Times New Roman" panose="02020603050405020304" pitchFamily="18" charset="0"/>
                        </a:rPr>
                        <a:t>conexiones </a:t>
                      </a:r>
                      <a:r>
                        <a:rPr lang="es-CO" sz="700" u="none" strike="noStrike" dirty="0">
                          <a:effectLst/>
                          <a:latin typeface="Times New Roman" panose="02020603050405020304" pitchFamily="18" charset="0"/>
                          <a:cs typeface="Times New Roman" panose="02020603050405020304" pitchFamily="18" charset="0"/>
                        </a:rPr>
                        <a:t>a la red vial existente . (Long. Aprox. = 250 metros de puente vehicular y 700 metros de conexiones) - (4°) Estructuración integral del mejoramiento de la </a:t>
                      </a:r>
                      <a:r>
                        <a:rPr lang="es-CO" sz="700" u="none" strike="noStrike" dirty="0" smtClean="0">
                          <a:effectLst/>
                          <a:latin typeface="Times New Roman" panose="02020603050405020304" pitchFamily="18" charset="0"/>
                          <a:cs typeface="Times New Roman" panose="02020603050405020304" pitchFamily="18" charset="0"/>
                        </a:rPr>
                        <a:t>vía </a:t>
                      </a:r>
                      <a:r>
                        <a:rPr lang="es-CO" sz="700" u="none" strike="noStrike" dirty="0">
                          <a:effectLst/>
                          <a:latin typeface="Times New Roman" panose="02020603050405020304" pitchFamily="18" charset="0"/>
                          <a:cs typeface="Times New Roman" panose="02020603050405020304" pitchFamily="18" charset="0"/>
                        </a:rPr>
                        <a:t>que conduce al limite del municipio de </a:t>
                      </a:r>
                      <a:r>
                        <a:rPr lang="es-CO" sz="700" u="none" strike="noStrike" dirty="0" smtClean="0">
                          <a:effectLst/>
                          <a:latin typeface="Times New Roman" panose="02020603050405020304" pitchFamily="18" charset="0"/>
                          <a:cs typeface="Times New Roman" panose="02020603050405020304" pitchFamily="18" charset="0"/>
                        </a:rPr>
                        <a:t>Guachetá </a:t>
                      </a:r>
                      <a:r>
                        <a:rPr lang="es-CO" sz="700" u="none" strike="noStrike" dirty="0">
                          <a:effectLst/>
                          <a:latin typeface="Times New Roman" panose="02020603050405020304" pitchFamily="18" charset="0"/>
                          <a:cs typeface="Times New Roman" panose="02020603050405020304" pitchFamily="18" charset="0"/>
                        </a:rPr>
                        <a:t>en el departamento de Cundinamarca hasta el municipio de Samaca en el departamento de </a:t>
                      </a:r>
                      <a:r>
                        <a:rPr lang="es-CO" sz="700" u="none" strike="noStrike" dirty="0" smtClean="0">
                          <a:effectLst/>
                          <a:latin typeface="Times New Roman" panose="02020603050405020304" pitchFamily="18" charset="0"/>
                          <a:cs typeface="Times New Roman" panose="02020603050405020304" pitchFamily="18" charset="0"/>
                        </a:rPr>
                        <a:t>Boyacá </a:t>
                      </a:r>
                      <a:r>
                        <a:rPr lang="es-CO" sz="700" u="none" strike="noStrike" dirty="0">
                          <a:effectLst/>
                          <a:latin typeface="Times New Roman" panose="02020603050405020304" pitchFamily="18" charset="0"/>
                          <a:cs typeface="Times New Roman" panose="02020603050405020304" pitchFamily="18" charset="0"/>
                        </a:rPr>
                        <a:t>. (Long. Aprox. = 25 Km)</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FONADE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Consorcio Participación  29%</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02/05/2016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En ejecución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$ 311.622.424</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001 de 2015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Estructuración técnica, jurídica, financiera, operativa y la elaboración del plan de negocios que permita la implementación de las unidades de gestión 1 y 3 del Plan Parcial Estación Central, y el acompañamiento a la selección del desarrollador para la unidad de gestión 1.</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smtClean="0">
                          <a:effectLst/>
                          <a:latin typeface="Times New Roman" panose="02020603050405020304" pitchFamily="18" charset="0"/>
                          <a:cs typeface="Times New Roman" panose="02020603050405020304" pitchFamily="18" charset="0"/>
                        </a:rPr>
                        <a:t>CENTRAL </a:t>
                      </a:r>
                      <a:r>
                        <a:rPr lang="es-CO" sz="700" u="none" strike="noStrike" dirty="0">
                          <a:effectLst/>
                          <a:latin typeface="Times New Roman" panose="02020603050405020304" pitchFamily="18" charset="0"/>
                          <a:cs typeface="Times New Roman" panose="02020603050405020304" pitchFamily="18" charset="0"/>
                        </a:rPr>
                        <a:t>(EMPRESA DE RENOVACION URBANA - ERU)</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23/02/2015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14/04/2016</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$ 1.999.840.000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    687.430.000.000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413</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Consultoiria Estructuración Técnica, Financiera y Legal para la contrucción de la nueva Sede Administrativa central de la SNR en la ciudad de Bogotá, bajo la modalidad de Asociación Público Privada APP).</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smtClean="0">
                          <a:effectLst/>
                          <a:latin typeface="Times New Roman" panose="02020603050405020304" pitchFamily="18" charset="0"/>
                          <a:cs typeface="Times New Roman" panose="02020603050405020304" pitchFamily="18" charset="0"/>
                        </a:rPr>
                        <a:t>SNR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10/09/2015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09/12/2015 (fase 1) (Fase 2 en ejecución)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$ 230.489.100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    515.035.000.000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58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371</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Servicios profesionales especializados para el acompañamiento a la Gerencia de Proyectos Aeroportuarios de la Vicepresidencia de Estructuración para realizar los ajustes económicos y técnicos de los proyectos de los aeropuertos El Edén de Armenia, Benito Salas de Neiva y Guillermo León Valencia de Popayán.</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smtClean="0">
                          <a:effectLst/>
                          <a:latin typeface="Times New Roman" panose="02020603050405020304" pitchFamily="18" charset="0"/>
                          <a:cs typeface="Times New Roman" panose="02020603050405020304" pitchFamily="18" charset="0"/>
                        </a:rPr>
                        <a:t>ANI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12/08/2015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11/10/2015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$ 75.400.000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    194.695.447.514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CuadroTexto 4"/>
          <p:cNvSpPr txBox="1"/>
          <p:nvPr/>
        </p:nvSpPr>
        <p:spPr>
          <a:xfrm>
            <a:off x="8717309" y="228600"/>
            <a:ext cx="400110" cy="3970318"/>
          </a:xfrm>
          <a:prstGeom prst="rect">
            <a:avLst/>
          </a:prstGeom>
          <a:noFill/>
        </p:spPr>
        <p:txBody>
          <a:bodyPr vert="vert" wrap="square" rtlCol="0">
            <a:spAutoFit/>
          </a:bodyPr>
          <a:lstStyle/>
          <a:p>
            <a:r>
              <a:rPr lang="es-CO" sz="1400" b="1" dirty="0" smtClean="0">
                <a:solidFill>
                  <a:schemeClr val="bg1"/>
                </a:solidFill>
                <a:latin typeface="Times New Roman" panose="02020603050405020304" pitchFamily="18" charset="0"/>
                <a:cs typeface="Times New Roman" panose="02020603050405020304" pitchFamily="18" charset="0"/>
              </a:rPr>
              <a:t>ESTRUCTURACIÓN </a:t>
            </a:r>
            <a:endParaRPr lang="es-CO"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12328"/>
      </p:ext>
    </p:extLst>
  </p:cSld>
  <p:clrMapOvr>
    <a:masterClrMapping/>
  </p:clrMapOvr>
  <p:transition>
    <p:pull dir="rd"/>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293014758"/>
              </p:ext>
            </p:extLst>
          </p:nvPr>
        </p:nvGraphicFramePr>
        <p:xfrm>
          <a:off x="304800" y="228600"/>
          <a:ext cx="8077200" cy="6154654"/>
        </p:xfrm>
        <a:graphic>
          <a:graphicData uri="http://schemas.openxmlformats.org/drawingml/2006/table">
            <a:tbl>
              <a:tblPr>
                <a:tableStyleId>{B301B821-A1FF-4177-AEE7-76D212191A09}</a:tableStyleId>
              </a:tblPr>
              <a:tblGrid>
                <a:gridCol w="685800"/>
                <a:gridCol w="2286000"/>
                <a:gridCol w="990600"/>
                <a:gridCol w="685800"/>
                <a:gridCol w="685800"/>
                <a:gridCol w="685800"/>
                <a:gridCol w="1066800"/>
                <a:gridCol w="990600"/>
              </a:tblGrid>
              <a:tr h="457200">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CONTRATO  N°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OBJETO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CONTRATANTE</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FORMA DE EJECUCION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FECHA DE INICIO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FECHA DE TERMINACION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VALOR DEL CONTRATO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VLR PROYECTO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457200">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1879</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Revisión del Cálculo de la Contraprestación aplicable a la Sociedad Portuaria Regional de Buenaventura y Priorización de su Plan de Inversiones</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SOCIEDAD PORTUARIA REGIONAL DE BUENAVENTURA S.A.</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19/02/2015</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03/05/2015</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$ 55.680.000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APP OCAPA S.A.S.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Estudio de Prefactibilidad de la iniciativa privada para el mejoramiento, rehabilitación, construcción, mantenimiento y operación de la via Ocaña - Sardinata - Astillero - Puerto Santander - Cucuta, en el departamento de Norte de Santander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ERGON INGENIERIA S.A.S Y CIP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12/03/2014</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12/12/2014</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$ 756.000.000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44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2121820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0" lang="es-CO" sz="600" dirty="0" smtClean="0">
                          <a:solidFill>
                            <a:schemeClr val="dk1"/>
                          </a:solidFill>
                          <a:effectLst/>
                          <a:latin typeface="Times New Roman" panose="02020603050405020304" pitchFamily="18" charset="0"/>
                          <a:ea typeface="+mn-ea"/>
                          <a:cs typeface="Times New Roman" panose="02020603050405020304" pitchFamily="18" charset="0"/>
                        </a:rPr>
                        <a:t>Estructuración de concesiones viales para el grupo 4 de carreteras • grupo norte, corredores:                   (1) Caucasia - la ye; (2) El Viajano - San Marcos; (3) Cereté - Cruz del viso; (4) Ciénaga de oro - la ye; (5) Sahagún - Sincelejo; (6) Cruz del viso – Arjona (7) Corozal - Cruz del viso; (8) Puerta de hierro - yatí; (9) Carreto - ponedera; (10) el burro - Tamalameque; (11) Cartagena - barranquilla; (12) barranquilla - ye de ciénaga; (13) quebrada el doctor - puerto santa marta; (14) distracción – la florida; (15) san roque - cuestecitas; (16) Valledupar - la paz y (17) Valledupar - san juan del cesar.</a:t>
                      </a:r>
                    </a:p>
                    <a:p>
                      <a:pPr algn="just"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FONADE - ANI</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UT PARTICIPACION CIP 50.5%</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06/07/2012</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31/07/2015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$ 12.303.836.988,47</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smtClean="0">
                          <a:effectLst/>
                          <a:latin typeface="Times New Roman" panose="02020603050405020304" pitchFamily="18" charset="0"/>
                          <a:cs typeface="Times New Roman" panose="02020603050405020304" pitchFamily="18" charset="0"/>
                        </a:rPr>
                        <a:t>$15.000.000.000.000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5697">
                <a:tc rowSpan="2">
                  <a:txBody>
                    <a:bodyPr/>
                    <a:lstStyle/>
                    <a:p>
                      <a:pPr algn="ctr" fontAlgn="ctr"/>
                      <a:r>
                        <a:rPr lang="es-CO" sz="600" u="none" strike="noStrike">
                          <a:effectLst/>
                          <a:latin typeface="Times New Roman" panose="02020603050405020304" pitchFamily="18" charset="0"/>
                          <a:cs typeface="Times New Roman" panose="02020603050405020304" pitchFamily="18" charset="0"/>
                        </a:rPr>
                        <a:t>002 - 2011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Asesoría  de Transacción para el Proceso de Concesión del Tramo Vial Desvío ILO -TACNA-LA CONCORDIA, A DESARROLLARSE EN EL PERÚ</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PROINVERSIÓN (PERÚ)</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600" u="none" strike="noStrike">
                          <a:effectLst/>
                          <a:latin typeface="Times New Roman" panose="02020603050405020304" pitchFamily="18" charset="0"/>
                          <a:cs typeface="Times New Roman" panose="02020603050405020304" pitchFamily="18" charset="0"/>
                        </a:rPr>
                        <a:t> En consorcio  con una  participación del 25%</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600" u="none" strike="noStrike">
                          <a:effectLst/>
                          <a:latin typeface="Times New Roman" panose="02020603050405020304" pitchFamily="18" charset="0"/>
                          <a:cs typeface="Times New Roman" panose="02020603050405020304" pitchFamily="18" charset="0"/>
                        </a:rPr>
                        <a:t>06/01/2011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31/08/2012</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fontAlgn="ctr"/>
                      <a:r>
                        <a:rPr lang="es-CO" sz="600" u="none" strike="noStrike">
                          <a:effectLst/>
                          <a:latin typeface="Times New Roman" panose="02020603050405020304" pitchFamily="18" charset="0"/>
                          <a:cs typeface="Times New Roman" panose="02020603050405020304" pitchFamily="18" charset="0"/>
                        </a:rPr>
                        <a:t>$ 169.239.000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US 169.000.000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8182">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    317.793.000.000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0108*2010*000113</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Estructuración Técnica, Financiera y Legal para la entrega en Concesión del Proyecto Vial Segunda Circunvalar entre los Municipios de Puerto Colombia y Malambo.</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GOBERNACIÓN DEL ATLANTICO</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31/01/2011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30/11/2012</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$ 40.350.000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COP 570.000.000.000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Estudio de pre factibilidad para el desarrollo de un plan de gestión integral de residuos sólidos y aseo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INTER ASEO S.A E.S.P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10/02/2011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20/08/2011</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$ 456.428.220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Estructuración técnica, financiera, administrativa, legal y banaca de inversión, para el proyecto de recolección domiciliaria, barrido y limpieza de vías y áreas públicas y disposición final de los residuos sólidos que garanticen mejores condiciones sanitarías del municipio de Ibagué.</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INTER ASEO S.A E.S.P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03/12/2010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06/09/2011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$ 520.000.000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7254">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114 de 2010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Estructuración Técnica, Legal y Financiera del Proyecto denominado "Troncal Metropolitana" en la Ciudad de Bucaramanga</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ALCALDIA DE  BUCARAMANGA</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24/03/2010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24/07/2013</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$ 40.679.072</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01 - 07- de 2010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Estructuración Técnica, Financiera y Legal del proyecto de Concesión del Hotel San Juan de Dios Ubicado en la Ciudad de Santa Marta</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 CORPORACIÓN PARA LA PROMOCIÓN TURISTICA TAYRONA - CORPOTAYRONA</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Julio 29 - 2010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En Liquidación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ND</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01-10 de 2010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 Estructuración Técnica, Financiera  y Legal de un proyecto Inmobiliario que se desarrolle en el Lote Ubicado en la carrera 1c entre calle 23 y 24 de la ciudad de Santa Marta propiedad de la Gobernación del Magdalena.</a:t>
                      </a:r>
                      <a:br>
                        <a:rPr lang="es-CO" sz="600" u="none" strike="noStrike" dirty="0">
                          <a:effectLst/>
                          <a:latin typeface="Times New Roman" panose="02020603050405020304" pitchFamily="18" charset="0"/>
                          <a:cs typeface="Times New Roman" panose="02020603050405020304" pitchFamily="18" charset="0"/>
                        </a:rPr>
                      </a:b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 CORPORACIÓN PARA LA PROMOCIÓN TURISTICA TAYRONA - CORPOTAYRONA</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Octubre 6 - 2010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En Liquidación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ND</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CuadroTexto 4"/>
          <p:cNvSpPr txBox="1"/>
          <p:nvPr/>
        </p:nvSpPr>
        <p:spPr>
          <a:xfrm>
            <a:off x="8717309" y="228600"/>
            <a:ext cx="400110" cy="3970318"/>
          </a:xfrm>
          <a:prstGeom prst="rect">
            <a:avLst/>
          </a:prstGeom>
          <a:noFill/>
        </p:spPr>
        <p:txBody>
          <a:bodyPr vert="vert" wrap="square" rtlCol="0">
            <a:spAutoFit/>
          </a:bodyPr>
          <a:lstStyle/>
          <a:p>
            <a:r>
              <a:rPr lang="es-CO" sz="1400" b="1" dirty="0" smtClean="0">
                <a:solidFill>
                  <a:schemeClr val="bg1"/>
                </a:solidFill>
                <a:latin typeface="Times New Roman" panose="02020603050405020304" pitchFamily="18" charset="0"/>
                <a:cs typeface="Times New Roman" panose="02020603050405020304" pitchFamily="18" charset="0"/>
              </a:rPr>
              <a:t>ESTRUCTURACIÓN </a:t>
            </a:r>
            <a:endParaRPr lang="es-CO"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983082"/>
      </p:ext>
    </p:extLst>
  </p:cSld>
  <p:clrMapOvr>
    <a:masterClrMapping/>
  </p:clrMapOvr>
  <p:transition>
    <p:pull dir="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2146966204"/>
              </p:ext>
            </p:extLst>
          </p:nvPr>
        </p:nvGraphicFramePr>
        <p:xfrm>
          <a:off x="304800" y="228600"/>
          <a:ext cx="8077200" cy="6075531"/>
        </p:xfrm>
        <a:graphic>
          <a:graphicData uri="http://schemas.openxmlformats.org/drawingml/2006/table">
            <a:tbl>
              <a:tblPr>
                <a:tableStyleId>{B301B821-A1FF-4177-AEE7-76D212191A09}</a:tableStyleId>
              </a:tblPr>
              <a:tblGrid>
                <a:gridCol w="533400"/>
                <a:gridCol w="2438400"/>
                <a:gridCol w="990600"/>
                <a:gridCol w="685800"/>
                <a:gridCol w="685800"/>
                <a:gridCol w="685800"/>
                <a:gridCol w="1066800"/>
                <a:gridCol w="990600"/>
              </a:tblGrid>
              <a:tr h="318837">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CONTRATO  N°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OBJETO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CONTRATANTE</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FORMA DE EJECUCION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FECHA DE INICIO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FECHA DE TERMINACION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VALOR DEL CONTRATO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VLR PROYECTO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18837">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9126">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Estructuración Financiera de una Línea Férrea entre un Centro de Acopio Ubicado en la Jagua de Ibirico y un Puerto Carbonero en la Desembocadura del Rio Cañas, con una Longitud de 300 Km, para el Proyecto " Transporte Ferrviario Oriental"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FINSA - FACTORIAL DE INFRAESTRUCTURA S.A.</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21/01/2008</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26/06/2008</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$ 60.000.000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166 - 08</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Estructuración Técnica, Financiera y Legal de un Mecanismo de plan Estratégico para realizar las obras de inversión de Acueducto y Alcantarillado de ACUAVALLE S.A. E.S.P. en la Vigencia de 2008 al 2013</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ACUAVALLE S.A. E.S.P.</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En consorcio con una participación del 50%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10/10/2008</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30/12/2010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$ 365.400.000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    155.800.000.000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13223">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1869 - 2007</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Estructuración Financiera e Implementación de un Modelo Matemático Financiero  para el Proyecto de Administración del Recaudo de la tasa de peaje y de operación de estaciones de Peaje a cargo del - INVIAS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INSTITUTO NACIONAL DE VÍAS - INVIAS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13/09/2007</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31/10/2008</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$ 64.500.000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SEA - L- 008-2006</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Técnica y Financiera para la licitación INCO -SEA-L-008-2006, Estudios y Diseños Definitivos, Gestión Predial, Gestión Social, Gestión Ambiental</a:t>
                      </a:r>
                      <a:r>
                        <a:rPr lang="es-CO" sz="600" u="none" strike="noStrike" dirty="0" smtClean="0">
                          <a:effectLst/>
                          <a:latin typeface="Times New Roman" panose="02020603050405020304" pitchFamily="18" charset="0"/>
                          <a:cs typeface="Times New Roman" panose="02020603050405020304" pitchFamily="18" charset="0"/>
                        </a:rPr>
                        <a:t>, Financiación, Construcción, Rehabilitación, </a:t>
                      </a:r>
                      <a:r>
                        <a:rPr lang="es-CO" sz="600" u="none" strike="noStrike" dirty="0">
                          <a:effectLst/>
                          <a:latin typeface="Times New Roman" panose="02020603050405020304" pitchFamily="18" charset="0"/>
                          <a:cs typeface="Times New Roman" panose="02020603050405020304" pitchFamily="18" charset="0"/>
                        </a:rPr>
                        <a:t>Mejoramiento, Operación y Mantenimiento del Proyecto de Concesiones Vial "RUTA CARIBE"</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AUTOPISTAS DEL SOL  S.A.</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28/07/2006</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19/12/2006</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$ 50.000.000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    200.000.000.000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1177">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SEA - L- 006-2006</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Técnica y Financiera para la licitación INCO-SEA-L-006-2006, cuyo objeto es Estudio y Diseños Definitivos, Gestión Predial, Gestión Ambiental, Financiación, </a:t>
                      </a:r>
                      <a:r>
                        <a:rPr lang="es-CO" sz="600" u="none" strike="noStrike" dirty="0" smtClean="0">
                          <a:effectLst/>
                          <a:latin typeface="Times New Roman" panose="02020603050405020304" pitchFamily="18" charset="0"/>
                          <a:cs typeface="Times New Roman" panose="02020603050405020304" pitchFamily="18" charset="0"/>
                        </a:rPr>
                        <a:t>Construcción, Mejoramiento, Rehabilitación </a:t>
                      </a:r>
                      <a:r>
                        <a:rPr lang="es-CO" sz="600" u="none" strike="noStrike" dirty="0">
                          <a:effectLst/>
                          <a:latin typeface="Times New Roman" panose="02020603050405020304" pitchFamily="18" charset="0"/>
                          <a:cs typeface="Times New Roman" panose="02020603050405020304" pitchFamily="18" charset="0"/>
                        </a:rPr>
                        <a:t>Operación y Mantenimiento del Proyecto Vial "CORDOBA - SUCRE"</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AUTOPISTAS DE LA SABANA S.A.</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23/07/2006</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26/11/2006</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$ 50.000.000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    245.000.000.000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ctr"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Legal y Financiera para la Licitación Publica VAL 02-06 del Departamento de Valoración Distrital de la Ciudad de Cartagena.</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CONSORCIO VIAL ISLA BARÚ</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Individual</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10/09/2006</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29/12/2006</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$ 12.000.000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             32.000.000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ctr"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Legal y </a:t>
                      </a:r>
                      <a:r>
                        <a:rPr lang="es-CO" sz="600" u="none" strike="noStrike" dirty="0" smtClean="0">
                          <a:effectLst/>
                          <a:latin typeface="Times New Roman" panose="02020603050405020304" pitchFamily="18" charset="0"/>
                          <a:cs typeface="Times New Roman" panose="02020603050405020304" pitchFamily="18" charset="0"/>
                        </a:rPr>
                        <a:t>Financiera </a:t>
                      </a:r>
                      <a:r>
                        <a:rPr lang="es-CO" sz="600" u="none" strike="noStrike" dirty="0">
                          <a:effectLst/>
                          <a:latin typeface="Times New Roman" panose="02020603050405020304" pitchFamily="18" charset="0"/>
                          <a:cs typeface="Times New Roman" panose="02020603050405020304" pitchFamily="18" charset="0"/>
                        </a:rPr>
                        <a:t>para la Licitación Pública VAL 001-05 del Departamento de Valoración Distrital de la Ciudad de Cartagena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CONSORCIO VIAL CARTAGENA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Individual</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01/06/2005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02/09/2005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$ 12.000.000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             32.000.000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GG - 025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Técnica Legal y Financiera del Proyecto de Concesión Vial Ibagué-Girardot-Cajamarca</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INSTITUTO NACIONAL DE CONCESIONES - INCO</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Individual</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08/08/2005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15/09/2008</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$ 99.000.000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    330.000.000.000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GG - 024</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Técnica Legal y Financiera del Proyecto de Concesión Vial Bucaramanga (Palenque)-Lebrija; Bucaramanga (Palenque)-Café Madrid; Café Madrid -Bocas-El Cero; La Virgen-La Cemento-El Cero.</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INSTITUTO NACIONAL DE CONCESIONES - INCO</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Individual</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19/07/2005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30/12/2007</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$ 187.288.200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    144.000.000.000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1177">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N.D.</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Técnica, Financiera y Legalmente el Proceso de Venta de una Participación Accionaria de la Sociedad Puerto Industrial de Aguadulce. Con aprobación por parte del Instituto Nacional de Concesiones INCO</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SOCIEDAD PUERTO INDUSTRIAL DE AGUADULCE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Individual</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13/09/2005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12/02/2007</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$ 370.000.000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US 350.000.000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1177">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039 - 2005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Financiera y Legal de la Malla Vial de la Corporación de Abastos de Bogotá.</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CORPORACIÓN DE ABASTOS DE BOGOTA - CORABASTOS S.A.</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Individual</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14/06/2005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17/10/2005</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$ 90.000.000</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    342.000.000.000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1177">
                <a:tc>
                  <a:txBody>
                    <a:bodyPr/>
                    <a:lstStyle/>
                    <a:p>
                      <a:pPr algn="ctr"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Legal y Financiera para la Licitación Pública 01- 2003 de la Empresa de Desarrollo Urbano de </a:t>
                      </a:r>
                      <a:r>
                        <a:rPr lang="es-CO" sz="600" u="none" strike="noStrike" dirty="0" smtClean="0">
                          <a:effectLst/>
                          <a:latin typeface="Times New Roman" panose="02020603050405020304" pitchFamily="18" charset="0"/>
                          <a:cs typeface="Times New Roman" panose="02020603050405020304" pitchFamily="18" charset="0"/>
                        </a:rPr>
                        <a:t>Bolívar </a:t>
                      </a:r>
                      <a:r>
                        <a:rPr lang="es-CO" sz="600" u="none" strike="noStrike" dirty="0">
                          <a:effectLst/>
                          <a:latin typeface="Times New Roman" panose="02020603050405020304" pitchFamily="18" charset="0"/>
                          <a:cs typeface="Times New Roman" panose="02020603050405020304" pitchFamily="18" charset="0"/>
                        </a:rPr>
                        <a:t>S.A.EDURBE</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CONSORCIO VIAS DEL CABRERO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Individual</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02/05/2003</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27/08/2003</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              12.000.000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             10.000.000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CuadroTexto 6"/>
          <p:cNvSpPr txBox="1"/>
          <p:nvPr/>
        </p:nvSpPr>
        <p:spPr>
          <a:xfrm>
            <a:off x="8717309" y="228600"/>
            <a:ext cx="400110" cy="3970318"/>
          </a:xfrm>
          <a:prstGeom prst="rect">
            <a:avLst/>
          </a:prstGeom>
          <a:noFill/>
        </p:spPr>
        <p:txBody>
          <a:bodyPr vert="vert" wrap="square" rtlCol="0">
            <a:spAutoFit/>
          </a:bodyPr>
          <a:lstStyle/>
          <a:p>
            <a:r>
              <a:rPr lang="es-CO" sz="1400" b="1" dirty="0" smtClean="0">
                <a:solidFill>
                  <a:schemeClr val="bg1"/>
                </a:solidFill>
                <a:latin typeface="Times New Roman" panose="02020603050405020304" pitchFamily="18" charset="0"/>
                <a:cs typeface="Times New Roman" panose="02020603050405020304" pitchFamily="18" charset="0"/>
              </a:rPr>
              <a:t>ESTRUCTURACIÓN </a:t>
            </a:r>
            <a:endParaRPr lang="es-CO"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9892348"/>
      </p:ext>
    </p:extLst>
  </p:cSld>
  <p:clrMapOvr>
    <a:masterClrMapping/>
  </p:clrMapOvr>
  <p:transition>
    <p:pull dir="rd"/>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1109930581"/>
              </p:ext>
            </p:extLst>
          </p:nvPr>
        </p:nvGraphicFramePr>
        <p:xfrm>
          <a:off x="381000" y="457200"/>
          <a:ext cx="7696200" cy="5273040"/>
        </p:xfrm>
        <a:graphic>
          <a:graphicData uri="http://schemas.openxmlformats.org/drawingml/2006/table">
            <a:tbl>
              <a:tblPr>
                <a:tableStyleId>{B301B821-A1FF-4177-AEE7-76D212191A09}</a:tableStyleId>
              </a:tblPr>
              <a:tblGrid>
                <a:gridCol w="533400"/>
                <a:gridCol w="2362200"/>
                <a:gridCol w="1143000"/>
                <a:gridCol w="609600"/>
                <a:gridCol w="838200"/>
                <a:gridCol w="685800"/>
                <a:gridCol w="838200"/>
                <a:gridCol w="685800"/>
              </a:tblGrid>
              <a:tr h="304800">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CONTRATO  N°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OBJETO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CONTRATANTE</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FORMA DE EJECUCION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FECHA DE INICIO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FECHA DE TERMINACION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VALOR DEL CONTRATO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VLR PROYECTO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04800">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8546">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441- 2003</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smtClean="0">
                          <a:effectLst/>
                          <a:latin typeface="Times New Roman" panose="02020603050405020304" pitchFamily="18" charset="0"/>
                          <a:cs typeface="Times New Roman" panose="02020603050405020304" pitchFamily="18" charset="0"/>
                        </a:rPr>
                        <a:t> </a:t>
                      </a:r>
                    </a:p>
                    <a:p>
                      <a:pPr algn="just" fontAlgn="ctr"/>
                      <a:r>
                        <a:rPr lang="es-CO" sz="600" u="none" strike="noStrike" dirty="0" smtClean="0">
                          <a:effectLst/>
                          <a:latin typeface="Times New Roman" panose="02020603050405020304" pitchFamily="18" charset="0"/>
                          <a:cs typeface="Times New Roman" panose="02020603050405020304" pitchFamily="18" charset="0"/>
                        </a:rPr>
                        <a:t>Estructuración </a:t>
                      </a:r>
                      <a:r>
                        <a:rPr lang="es-CO" sz="600" u="none" strike="noStrike" dirty="0">
                          <a:effectLst/>
                          <a:latin typeface="Times New Roman" panose="02020603050405020304" pitchFamily="18" charset="0"/>
                          <a:cs typeface="Times New Roman" panose="02020603050405020304" pitchFamily="18" charset="0"/>
                        </a:rPr>
                        <a:t>Técnica, Financiera Administrativa, Legal y Banca de Inversión, para el Proyecto de Recolección Domiciliaria, Barrido y Limpieza de Vías y Áreas Públicas, Corte y Bordeo del Césped de Zonas Verdes para la Alcaldía Municipal de Yumbo - Valle. </a:t>
                      </a:r>
                      <a:endParaRPr lang="es-CO" sz="600" u="none" strike="noStrike" dirty="0" smtClean="0">
                        <a:effectLst/>
                        <a:latin typeface="Times New Roman" panose="02020603050405020304" pitchFamily="18" charset="0"/>
                        <a:cs typeface="Times New Roman" panose="02020603050405020304" pitchFamily="18" charset="0"/>
                      </a:endParaRPr>
                    </a:p>
                    <a:p>
                      <a:pPr algn="just"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SERVIGENERALES S.A., E.S.P.</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03/10/2003</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01/04/2004</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58679">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004 - 2003</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Técnica, Financiera Administrativa, Legal y Banca de Inversión, para el Proyecto de Recolección Domiciliaria, Barrido y Limpieza de Vías y Áreas Públicas, Corte y Bordeo del Césped de Zonas Verdes y Disposición Final de los Residuos y Manejo Integral del Sistema Comercial para las Empresas Públicas de Armenia</a:t>
                      </a:r>
                      <a:r>
                        <a:rPr lang="es-CO" sz="600" u="none" strike="noStrike" dirty="0" smtClean="0">
                          <a:effectLst/>
                          <a:latin typeface="Times New Roman" panose="02020603050405020304" pitchFamily="18" charset="0"/>
                          <a:cs typeface="Times New Roman" panose="02020603050405020304" pitchFamily="18" charset="0"/>
                        </a:rPr>
                        <a:t>.</a:t>
                      </a:r>
                    </a:p>
                    <a:p>
                      <a:pPr algn="just"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SERVIGENERALES S.A., E.S.P.</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14/09/2003</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12/02/2004</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109 - 2001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Técnica, Financiera Administrativa, Legal y Banca de Inversión para el Proyecto Correspondiente a la Suspensión, Reconexión, Visitas y Reparación de Daños para las Empresas Públicas Aguas de </a:t>
                      </a:r>
                      <a:r>
                        <a:rPr lang="es-CO" sz="600" u="none" strike="noStrike" dirty="0" smtClean="0">
                          <a:effectLst/>
                          <a:latin typeface="Times New Roman" panose="02020603050405020304" pitchFamily="18" charset="0"/>
                          <a:cs typeface="Times New Roman" panose="02020603050405020304" pitchFamily="18" charset="0"/>
                        </a:rPr>
                        <a:t>Manizales</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SERVIGENERALES S.A., E.S.P.</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14/09/2003</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12/02/2004</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N.D.</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Valoración y Estructuración Financiera de la "Concesión Administrativa para la Prestación del Servicio de Recolección de los Desechos Sólidos" en el Municipio de Colón, Republica de </a:t>
                      </a:r>
                      <a:r>
                        <a:rPr lang="es-CO" sz="600" u="none" strike="noStrike" dirty="0" smtClean="0">
                          <a:effectLst/>
                          <a:latin typeface="Times New Roman" panose="02020603050405020304" pitchFamily="18" charset="0"/>
                          <a:cs typeface="Times New Roman" panose="02020603050405020304" pitchFamily="18" charset="0"/>
                        </a:rPr>
                        <a:t>Panamá</a:t>
                      </a:r>
                    </a:p>
                    <a:p>
                      <a:pPr algn="just"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AGUASEO - EMPRESA DE ASEO</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20/03/2002</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25/12/2002</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035 - 2001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Técnica, Financiera Administrativa, Legal y de Banca de Inversión, para el Proyecto de Prestación Exclusiva del Servicio de Aseo Urbano para la Alcaldía de Tunja </a:t>
                      </a:r>
                      <a:endParaRPr lang="es-CO" sz="600" u="none" strike="noStrike" dirty="0" smtClean="0">
                        <a:effectLst/>
                        <a:latin typeface="Times New Roman" panose="02020603050405020304" pitchFamily="18" charset="0"/>
                        <a:cs typeface="Times New Roman" panose="02020603050405020304" pitchFamily="18" charset="0"/>
                      </a:endParaRPr>
                    </a:p>
                    <a:p>
                      <a:pPr algn="just"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SERVIGENERALES S.A., E.S.P.</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Septiembre 1 - 2001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15/03/2002</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N.D.</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Valoración y Estructuración Financiera de la "Concesión Administrativa para la Prestación del Servicio de Recolección de los Desechos Sólidos en el Municipio de San Miguelito, Republica de </a:t>
                      </a:r>
                      <a:r>
                        <a:rPr lang="es-CO" sz="600" u="none" strike="noStrike" dirty="0" smtClean="0">
                          <a:effectLst/>
                          <a:latin typeface="Times New Roman" panose="02020603050405020304" pitchFamily="18" charset="0"/>
                          <a:cs typeface="Times New Roman" panose="02020603050405020304" pitchFamily="18" charset="0"/>
                        </a:rPr>
                        <a:t>Panamá</a:t>
                      </a:r>
                    </a:p>
                    <a:p>
                      <a:pPr algn="just"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REVISALUD SAN MIGUEL S.A.</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02/02/2001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15/11/2001</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$ 15.000.000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ND</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a:effectLst/>
                          <a:latin typeface="Times New Roman" panose="02020603050405020304" pitchFamily="18" charset="0"/>
                          <a:cs typeface="Times New Roman" panose="02020603050405020304" pitchFamily="18" charset="0"/>
                        </a:rPr>
                        <a:t>Estructuración </a:t>
                      </a:r>
                      <a:r>
                        <a:rPr lang="es-CO" sz="600" u="none" strike="noStrike" dirty="0" smtClean="0">
                          <a:effectLst/>
                          <a:latin typeface="Times New Roman" panose="02020603050405020304" pitchFamily="18" charset="0"/>
                          <a:cs typeface="Times New Roman" panose="02020603050405020304" pitchFamily="18" charset="0"/>
                        </a:rPr>
                        <a:t>Técnica, </a:t>
                      </a:r>
                      <a:r>
                        <a:rPr lang="es-CO" sz="600" u="none" strike="noStrike" dirty="0">
                          <a:effectLst/>
                          <a:latin typeface="Times New Roman" panose="02020603050405020304" pitchFamily="18" charset="0"/>
                          <a:cs typeface="Times New Roman" panose="02020603050405020304" pitchFamily="18" charset="0"/>
                        </a:rPr>
                        <a:t>Financiera y Legal de la Concesión Portuaria PUERTO INDUSTRIAL AGUADULCE </a:t>
                      </a:r>
                      <a:endParaRPr lang="es-CO" sz="600" u="none" strike="noStrike" dirty="0" smtClean="0">
                        <a:effectLst/>
                        <a:latin typeface="Times New Roman" panose="02020603050405020304" pitchFamily="18" charset="0"/>
                        <a:cs typeface="Times New Roman" panose="02020603050405020304" pitchFamily="18" charset="0"/>
                      </a:endParaRPr>
                    </a:p>
                    <a:p>
                      <a:pPr algn="just" fontAlgn="ct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SOCIEDAD PUERTO INDUSTRIAL DE AGUADULCE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14/02/2000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12/02/2003</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$ 330.000.000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US 350.000.000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1000">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N.D.</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Consultoria Análisis y Fijación de Tarifas por Segmentos Categorias del Mercado, para la Presentación del Servicio de Televisión por Suscripción Via Satélite (DTH)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a:effectLst/>
                          <a:latin typeface="Times New Roman" panose="02020603050405020304" pitchFamily="18" charset="0"/>
                          <a:cs typeface="Times New Roman" panose="02020603050405020304" pitchFamily="18" charset="0"/>
                        </a:rPr>
                        <a:t>ELITE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30/06/2006</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18/07/2006</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$ 160.000.000</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600" u="none" strike="noStrike" dirty="0" smtClean="0">
                          <a:effectLst/>
                          <a:latin typeface="Times New Roman" panose="02020603050405020304" pitchFamily="18" charset="0"/>
                          <a:cs typeface="Times New Roman" panose="02020603050405020304" pitchFamily="18" charset="0"/>
                        </a:rPr>
                        <a:t>Consultoría Financiera </a:t>
                      </a:r>
                      <a:r>
                        <a:rPr lang="es-CO" sz="600" u="none" strike="noStrike" dirty="0">
                          <a:effectLst/>
                          <a:latin typeface="Times New Roman" panose="02020603050405020304" pitchFamily="18" charset="0"/>
                          <a:cs typeface="Times New Roman" panose="02020603050405020304" pitchFamily="18" charset="0"/>
                        </a:rPr>
                        <a:t>durante la </a:t>
                      </a:r>
                      <a:r>
                        <a:rPr lang="es-CO" sz="600" u="none" strike="noStrike" dirty="0" smtClean="0">
                          <a:effectLst/>
                          <a:latin typeface="Times New Roman" panose="02020603050405020304" pitchFamily="18" charset="0"/>
                          <a:cs typeface="Times New Roman" panose="02020603050405020304" pitchFamily="18" charset="0"/>
                        </a:rPr>
                        <a:t>Interventoría Técnica </a:t>
                      </a:r>
                      <a:r>
                        <a:rPr lang="es-CO" sz="600" u="none" strike="noStrike" dirty="0">
                          <a:effectLst/>
                          <a:latin typeface="Times New Roman" panose="02020603050405020304" pitchFamily="18" charset="0"/>
                          <a:cs typeface="Times New Roman" panose="02020603050405020304" pitchFamily="18" charset="0"/>
                        </a:rPr>
                        <a:t>Financiera y Administrativa de la Concesión Patios - La Calera - Guasca y Briceño - Sopó - El Salitre.</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pt-BR" sz="600" u="none" strike="noStrike" dirty="0">
                          <a:effectLst/>
                          <a:latin typeface="Times New Roman" panose="02020603050405020304" pitchFamily="18" charset="0"/>
                          <a:cs typeface="Times New Roman" panose="02020603050405020304" pitchFamily="18" charset="0"/>
                        </a:rPr>
                        <a:t> CONSORCIO AIM - LTDA - CINTE - LTDA</a:t>
                      </a:r>
                      <a:endParaRPr lang="pt-BR"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Individual</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10/02/2006</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15/10/2008</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a:effectLst/>
                          <a:latin typeface="Times New Roman" panose="02020603050405020304" pitchFamily="18" charset="0"/>
                          <a:cs typeface="Times New Roman" panose="02020603050405020304" pitchFamily="18" charset="0"/>
                        </a:rPr>
                        <a:t>$ 57.636.128</a:t>
                      </a:r>
                      <a:endParaRPr lang="es-CO" sz="600" b="0" i="0" u="none" strike="noStrike">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600" u="none" strike="noStrike" dirty="0">
                          <a:effectLst/>
                          <a:latin typeface="Times New Roman" panose="02020603050405020304" pitchFamily="18" charset="0"/>
                          <a:cs typeface="Times New Roman" panose="02020603050405020304" pitchFamily="18" charset="0"/>
                        </a:rPr>
                        <a:t> </a:t>
                      </a:r>
                      <a:endParaRPr lang="es-CO" sz="6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321" marR="3321" marT="332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5" name="CuadroTexto 4"/>
          <p:cNvSpPr txBox="1"/>
          <p:nvPr/>
        </p:nvSpPr>
        <p:spPr>
          <a:xfrm>
            <a:off x="8717309" y="228600"/>
            <a:ext cx="400110" cy="3970318"/>
          </a:xfrm>
          <a:prstGeom prst="rect">
            <a:avLst/>
          </a:prstGeom>
          <a:noFill/>
        </p:spPr>
        <p:txBody>
          <a:bodyPr vert="vert" wrap="square" rtlCol="0">
            <a:spAutoFit/>
          </a:bodyPr>
          <a:lstStyle/>
          <a:p>
            <a:r>
              <a:rPr lang="es-CO" sz="1400" b="1" dirty="0" smtClean="0">
                <a:solidFill>
                  <a:schemeClr val="bg1"/>
                </a:solidFill>
                <a:latin typeface="Times New Roman" panose="02020603050405020304" pitchFamily="18" charset="0"/>
                <a:cs typeface="Times New Roman" panose="02020603050405020304" pitchFamily="18" charset="0"/>
              </a:rPr>
              <a:t>ESTRUCTURACIÓN </a:t>
            </a:r>
            <a:endParaRPr lang="es-CO" sz="1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0735943"/>
      </p:ext>
    </p:extLst>
  </p:cSld>
  <p:clrMapOvr>
    <a:masterClrMapping/>
  </p:clrMapOvr>
  <p:transition>
    <p:pull dir="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717309" y="228600"/>
            <a:ext cx="400110" cy="3970318"/>
          </a:xfrm>
          <a:prstGeom prst="rect">
            <a:avLst/>
          </a:prstGeom>
          <a:noFill/>
        </p:spPr>
        <p:txBody>
          <a:bodyPr vert="vert" wrap="square" rtlCol="0">
            <a:spAutoFit/>
          </a:bodyPr>
          <a:lstStyle/>
          <a:p>
            <a:r>
              <a:rPr lang="es-CO" sz="1400" b="1" dirty="0" smtClean="0">
                <a:solidFill>
                  <a:schemeClr val="bg1"/>
                </a:solidFill>
                <a:latin typeface="Times New Roman" panose="02020603050405020304" pitchFamily="18" charset="0"/>
                <a:cs typeface="Times New Roman" panose="02020603050405020304" pitchFamily="18" charset="0"/>
              </a:rPr>
              <a:t>INTERVETORIA  </a:t>
            </a:r>
            <a:endParaRPr lang="es-CO" sz="1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nvPr>
        </p:nvGraphicFramePr>
        <p:xfrm>
          <a:off x="533400" y="381000"/>
          <a:ext cx="7619999" cy="6214757"/>
        </p:xfrm>
        <a:graphic>
          <a:graphicData uri="http://schemas.openxmlformats.org/drawingml/2006/table">
            <a:tbl>
              <a:tblPr>
                <a:tableStyleId>{B301B821-A1FF-4177-AEE7-76D212191A09}</a:tableStyleId>
              </a:tblPr>
              <a:tblGrid>
                <a:gridCol w="685799"/>
                <a:gridCol w="2971800"/>
                <a:gridCol w="990600"/>
                <a:gridCol w="685800"/>
                <a:gridCol w="609600"/>
                <a:gridCol w="762000"/>
                <a:gridCol w="914400"/>
              </a:tblGrid>
              <a:tr h="331733">
                <a:tc gridSpan="7">
                  <a:txBody>
                    <a:bodyPr/>
                    <a:lstStyle/>
                    <a:p>
                      <a:pPr algn="ctr" fontAlgn="ctr"/>
                      <a:r>
                        <a:rPr lang="es-CO" sz="1000" b="1" u="none" strike="noStrike" dirty="0">
                          <a:effectLst/>
                          <a:latin typeface="Times New Roman" panose="02020603050405020304" pitchFamily="18" charset="0"/>
                          <a:cs typeface="Times New Roman" panose="02020603050405020304" pitchFamily="18" charset="0"/>
                        </a:rPr>
                        <a:t>EXPERIENCIA EN INTERVENTORÍA</a:t>
                      </a:r>
                      <a:endParaRPr lang="es-CO"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294037">
                <a:tc>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CONTRATO  N°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OBJETO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CONTRATANTE</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FORMA DE EJECUCION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FECHA DE INICIO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FECHA DE TERMINACIÓN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VALOR DEL CONTRATO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510417">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CI.004-001-2014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Gestión Financiera durante la Fase de </a:t>
                      </a:r>
                      <a:r>
                        <a:rPr lang="es-CO" sz="700" u="none" strike="noStrike" dirty="0" smtClean="0">
                          <a:effectLst/>
                          <a:latin typeface="Times New Roman" panose="02020603050405020304" pitchFamily="18" charset="0"/>
                          <a:cs typeface="Times New Roman" panose="02020603050405020304" pitchFamily="18" charset="0"/>
                        </a:rPr>
                        <a:t>Reconstrucción </a:t>
                      </a:r>
                      <a:r>
                        <a:rPr lang="es-CO" sz="700" u="none" strike="noStrike" dirty="0">
                          <a:effectLst/>
                          <a:latin typeface="Times New Roman" panose="02020603050405020304" pitchFamily="18" charset="0"/>
                          <a:cs typeface="Times New Roman" panose="02020603050405020304" pitchFamily="18" charset="0"/>
                        </a:rPr>
                        <a:t>del Contrato de Concesión Vial 003 de 2014 Girardot - Honda - Puerto Salgar, de conformidad con el Contrato de </a:t>
                      </a:r>
                      <a:r>
                        <a:rPr lang="es-CO" sz="700" u="none" strike="noStrike" dirty="0" smtClean="0">
                          <a:effectLst/>
                          <a:latin typeface="Times New Roman" panose="02020603050405020304" pitchFamily="18" charset="0"/>
                          <a:cs typeface="Times New Roman" panose="02020603050405020304" pitchFamily="18" charset="0"/>
                        </a:rPr>
                        <a:t>Interventoría </a:t>
                      </a:r>
                      <a:r>
                        <a:rPr lang="es-CO" sz="700" u="none" strike="noStrike" dirty="0">
                          <a:effectLst/>
                          <a:latin typeface="Times New Roman" panose="02020603050405020304" pitchFamily="18" charset="0"/>
                          <a:cs typeface="Times New Roman" panose="02020603050405020304" pitchFamily="18" charset="0"/>
                        </a:rPr>
                        <a:t>No. 145 de 2014 suscrito con la Agencia Nacional de Infraestructura - ANI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CONSORCIO 4C</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01/12/2014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29/02/2016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$ 77.000.000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9903">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19 - 2008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Valoración Económica y Estructuración y Venta del Establecimiento de Comercio Denominado Hotel el Prado, El inventario de los bienes Muebles y Enseres de Dotación del Hotel sus Inmuebles Requeridos para el Desarrollo de la Actividad Comercial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DIRECCIÓN NACIONAL DE ESTUPEFACIENTES - DNE</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28/08/2008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31/12/2010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$ 148.000.000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10417">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23 - 2008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Valoración Económica y Estructuración y Venta del Establecimiento de Comercio Denominado Hotel Mar Azul San Andrés Resort, El Inventario de los Bienes Muebles y Enseres de Dotación del Hotel sus Inmuebles Requeridos para el Desarrollo de la Actividad Comercial.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DIRECCIÓN NACIONAL DE ESTUPEFACIENTES - DNE</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08/08/2008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21/12/2010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$ 80.000.000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61891">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035-2005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Interventoría Técnica, Ambiental, Legal, Financiera y Operativa en la Etapa de Construción y Rehabilitación del Contrato de Concesión GG-046 de 2004, Proyecto Concesión Vial PEREIRA - LA VICTORIA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INSTITUTO NACIONAL DE CONCESIONES - INCO</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En consorcio  con una  participación del 25%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11/10/2005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03/10/2008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$ 1.471.337.334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82727">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SEA - C - DM -98 - 2004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Interventoría Técnica, Financiera y Operativa en la Etapa de Operación del Contrato de Concesión N° 0275 de 1996 Davimed.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INSTITUTO NACIONAL DE CONCESIONES - INCO</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En consorcio  con una  participación del 10%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02/02/2005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01/10/2008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$ 3.030.996.295</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4873">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C - CIP -02 - 2006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Valoración y Realizó el Modelo Financiero para la valoración y Estimación de Valor del Canal CINEMA</a:t>
                      </a:r>
                      <a:r>
                        <a:rPr lang="es-CO" sz="700" u="none" strike="noStrike" dirty="0" smtClean="0">
                          <a:effectLst/>
                          <a:latin typeface="Times New Roman" panose="02020603050405020304" pitchFamily="18" charset="0"/>
                          <a:cs typeface="Times New Roman" panose="02020603050405020304" pitchFamily="18" charset="0"/>
                        </a:rPr>
                        <a:t>+</a:t>
                      </a:r>
                    </a:p>
                    <a:p>
                      <a:pPr algn="just"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ROYALNET</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05/06/2006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13/12/2006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$ 450.000.000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18642">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001 - 2006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Prestar los Servicios de Asesoría para la Búsqueda  de una Administradora de Riesgos Profesionales</a:t>
                      </a:r>
                      <a:r>
                        <a:rPr lang="es-CO" sz="700" u="none" strike="noStrike" dirty="0" smtClean="0">
                          <a:effectLst/>
                          <a:latin typeface="Times New Roman" panose="02020603050405020304" pitchFamily="18" charset="0"/>
                          <a:cs typeface="Times New Roman" panose="02020603050405020304" pitchFamily="18" charset="0"/>
                        </a:rPr>
                        <a:t>.</a:t>
                      </a:r>
                    </a:p>
                    <a:p>
                      <a:pPr algn="just"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COMPENSAR E.P.S.</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05/01/2006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15/03/2006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$ 20.416.000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47293">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Valoración y Busqueda de Recursos para el Propyecto del Servicio " Delfin Internet Inteligente"</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INPREL - INGENIERIA DE PROYECTOS S.A.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15/05/2002</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20/11/2002</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$ 340.000.000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0945">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Reestructuración Financiera y Valoración de la Compañía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CONSTRUCCIONES SIGMA LTDA.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23/05/2004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23/03/2006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$ 130.000.000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9794">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Análisis Financiero, Estudio de Mercado, Valoración y Banca de Inversión de la Empresa Royal Films Ltda</a:t>
                      </a:r>
                      <a:r>
                        <a:rPr lang="es-CO" sz="700" u="none" strike="noStrike" dirty="0" smtClean="0">
                          <a:effectLst/>
                          <a:latin typeface="Times New Roman" panose="02020603050405020304" pitchFamily="18" charset="0"/>
                          <a:cs typeface="Times New Roman" panose="02020603050405020304" pitchFamily="18" charset="0"/>
                        </a:rPr>
                        <a:t>.</a:t>
                      </a:r>
                    </a:p>
                    <a:p>
                      <a:pPr algn="just"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ROYAL FILMS LTDA.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10/10/2004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15/06/2006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$ 26.000.000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12885">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087 - 2004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Determinación de Valor "Valoración" de la Empresa SANOHA Ltda., con el fin de Venta de un Paquete Accionario y la Búsqueda de un Inversionista</a:t>
                      </a:r>
                      <a:r>
                        <a:rPr lang="es-CO" sz="700" u="none" strike="noStrike" dirty="0" smtClean="0">
                          <a:effectLst/>
                          <a:latin typeface="Times New Roman" panose="02020603050405020304" pitchFamily="18" charset="0"/>
                          <a:cs typeface="Times New Roman" panose="02020603050405020304" pitchFamily="18" charset="0"/>
                        </a:rPr>
                        <a:t>.</a:t>
                      </a:r>
                    </a:p>
                    <a:p>
                      <a:pPr algn="just"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SANOHA LTDA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01/09/2004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01/11/2004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$ 15.000.000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10729">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Desarrollo el proceso de Interventoria para el Control y Monitoreo del Proyecto CTC 017077SITP/CAF cuyo objeto fue el de Fortalecer la Capacidad de la Supertransporte para la Inspección, Vigilanci y Control del Sector Portuario, a Través del Desarrollo e Implementación de un Modelo Integral, que permite realizar las actividades periódicas de seguimiento y monitoreo a los niveles de competitividad de las diferentes sociedades portuarias, con base en informacion provenientes de las metodoligías Cuadro de Mando Integral y Costeo ABC implementados por las Sociedades Portuarias.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LA SUPERINTENDENCIA DE PUERTOS Y TRANSPORTE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Union Temporal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19/09/2002</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19/05/2003</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$ 32.434.480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4194">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Desarrollo la Interventoria Financiera, Operativa y Tecnica al Proceso de Diseño Fase III del Puerto Industrial Aguadulce,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SOCIEDAD PUERTO INDUSTRIAL AGUADULCE</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12/02/2003</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20/08/2004</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$ 30.000.000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27963">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064 - 2004</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Determinación de Valor "valoración" de la empresa Factoría Creativa Ltda., con el fin de venta de un paquete accionario y la búsqueda de un inversionista.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FACTORIA CREATIVA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31/05/2004</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31/07/2004</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$ 15.000.000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770" marR="3770" marT="37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659412945"/>
      </p:ext>
    </p:extLst>
  </p:cSld>
  <p:clrMapOvr>
    <a:masterClrMapping/>
  </p:clrMapOvr>
  <p:transition>
    <p:pull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1704860" y="2895600"/>
            <a:ext cx="5943600" cy="584775"/>
          </a:xfrm>
          <a:prstGeom prst="rect">
            <a:avLst/>
          </a:prstGeom>
        </p:spPr>
        <p:txBody>
          <a:bodyPr wrap="square">
            <a:spAutoFit/>
          </a:bodyPr>
          <a:lstStyle/>
          <a:p>
            <a:pPr algn="ctr" eaLnBrk="1" hangingPunct="1"/>
            <a:r>
              <a:rPr lang="es-ES" sz="1600" b="1" dirty="0" smtClean="0">
                <a:latin typeface="Arial Narrow" panose="020B0606020202030204" pitchFamily="34" charset="0"/>
              </a:rPr>
              <a:t>CONSULTORIAS </a:t>
            </a:r>
            <a:r>
              <a:rPr lang="es-ES" sz="1600" b="1" dirty="0">
                <a:latin typeface="Arial Narrow" panose="020B0606020202030204" pitchFamily="34" charset="0"/>
              </a:rPr>
              <a:t>INVERSIONES </a:t>
            </a:r>
            <a:r>
              <a:rPr lang="es-ES" sz="1600" b="1" dirty="0" smtClean="0">
                <a:latin typeface="Arial Narrow" panose="020B0606020202030204" pitchFamily="34" charset="0"/>
              </a:rPr>
              <a:t>Y PROYECTOS S.A.S.</a:t>
            </a:r>
          </a:p>
          <a:p>
            <a:pPr algn="ctr" eaLnBrk="1" hangingPunct="1"/>
            <a:r>
              <a:rPr lang="es-ES" sz="1600" b="1" dirty="0" smtClean="0">
                <a:latin typeface="Arial Narrow" panose="020B0606020202030204" pitchFamily="34" charset="0"/>
              </a:rPr>
              <a:t>CIP – S.A.S.</a:t>
            </a:r>
            <a:endParaRPr lang="es-ES" sz="1600" b="1" dirty="0">
              <a:latin typeface="Arial Narrow" panose="020B0606020202030204" pitchFamily="34" charset="0"/>
            </a:endParaRPr>
          </a:p>
        </p:txBody>
      </p:sp>
      <p:graphicFrame>
        <p:nvGraphicFramePr>
          <p:cNvPr id="6" name="2 Diagrama"/>
          <p:cNvGraphicFramePr/>
          <p:nvPr>
            <p:extLst>
              <p:ext uri="{D42A27DB-BD31-4B8C-83A1-F6EECF244321}">
                <p14:modId xmlns:p14="http://schemas.microsoft.com/office/powerpoint/2010/main" val="1083077194"/>
              </p:ext>
            </p:extLst>
          </p:nvPr>
        </p:nvGraphicFramePr>
        <p:xfrm>
          <a:off x="1676400" y="3733800"/>
          <a:ext cx="5486400" cy="64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609600"/>
            <a:ext cx="2667000" cy="2144800"/>
          </a:xfrm>
          <a:prstGeom prst="rect">
            <a:avLst/>
          </a:prstGeom>
        </p:spPr>
      </p:pic>
    </p:spTree>
    <p:extLst>
      <p:ext uri="{BB962C8B-B14F-4D97-AF65-F5344CB8AC3E}">
        <p14:creationId xmlns:p14="http://schemas.microsoft.com/office/powerpoint/2010/main" val="41140350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717309" y="228600"/>
            <a:ext cx="400110" cy="3970318"/>
          </a:xfrm>
          <a:prstGeom prst="rect">
            <a:avLst/>
          </a:prstGeom>
          <a:noFill/>
        </p:spPr>
        <p:txBody>
          <a:bodyPr vert="vert" wrap="square" rtlCol="0">
            <a:spAutoFit/>
          </a:bodyPr>
          <a:lstStyle/>
          <a:p>
            <a:r>
              <a:rPr lang="es-CO" sz="1400" b="1" dirty="0" smtClean="0">
                <a:solidFill>
                  <a:schemeClr val="bg1"/>
                </a:solidFill>
                <a:latin typeface="Times New Roman" panose="02020603050405020304" pitchFamily="18" charset="0"/>
                <a:cs typeface="Times New Roman" panose="02020603050405020304" pitchFamily="18" charset="0"/>
              </a:rPr>
              <a:t>BANCA  DE INVERSIÓN   </a:t>
            </a:r>
            <a:endParaRPr lang="es-CO" sz="1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nvPr>
        </p:nvGraphicFramePr>
        <p:xfrm>
          <a:off x="685800" y="228600"/>
          <a:ext cx="7391400" cy="6388480"/>
        </p:xfrm>
        <a:graphic>
          <a:graphicData uri="http://schemas.openxmlformats.org/drawingml/2006/table">
            <a:tbl>
              <a:tblPr>
                <a:tableStyleId>{B301B821-A1FF-4177-AEE7-76D212191A09}</a:tableStyleId>
              </a:tblPr>
              <a:tblGrid>
                <a:gridCol w="647700"/>
                <a:gridCol w="3086100"/>
                <a:gridCol w="990600"/>
                <a:gridCol w="762000"/>
                <a:gridCol w="533400"/>
                <a:gridCol w="609600"/>
                <a:gridCol w="762000"/>
              </a:tblGrid>
              <a:tr h="150256">
                <a:tc gridSpan="7">
                  <a:txBody>
                    <a:bodyPr/>
                    <a:lstStyle/>
                    <a:p>
                      <a:pPr algn="ctr" fontAlgn="ctr"/>
                      <a:r>
                        <a:rPr lang="es-CO" sz="1000" b="1" u="none" strike="noStrike" dirty="0">
                          <a:effectLst/>
                          <a:latin typeface="Times New Roman" panose="02020603050405020304" pitchFamily="18" charset="0"/>
                          <a:cs typeface="Times New Roman" panose="02020603050405020304" pitchFamily="18" charset="0"/>
                        </a:rPr>
                        <a:t>EXPERIENCIA EN BANCA DE </a:t>
                      </a:r>
                      <a:r>
                        <a:rPr lang="es-CO" sz="1000" b="1" u="none" strike="noStrike" dirty="0" smtClean="0">
                          <a:effectLst/>
                          <a:latin typeface="Times New Roman" panose="02020603050405020304" pitchFamily="18" charset="0"/>
                          <a:cs typeface="Times New Roman" panose="02020603050405020304" pitchFamily="18" charset="0"/>
                        </a:rPr>
                        <a:t>INVERSIÓN</a:t>
                      </a:r>
                    </a:p>
                    <a:p>
                      <a:pPr algn="just" fontAlgn="ctr"/>
                      <a:r>
                        <a:rPr lang="es-CO" sz="1000" b="1" u="none" strike="noStrike" dirty="0" smtClean="0">
                          <a:effectLst/>
                          <a:latin typeface="Times New Roman" panose="02020603050405020304" pitchFamily="18" charset="0"/>
                          <a:cs typeface="Times New Roman" panose="02020603050405020304" pitchFamily="18" charset="0"/>
                        </a:rPr>
                        <a:t> </a:t>
                      </a:r>
                      <a:endParaRPr lang="es-CO"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r>
              <a:tr h="186904">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CONTRATO N°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OBJETO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CONTRATANTE</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FORMA DE EJECUCION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FECHA DE INICIO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FECHA DE TERMINACION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VALOR DEL CONTRATO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0603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just" fontAlgn="auto"/>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fontAlgn="auto"/>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CO"/>
                    </a:p>
                  </a:txBody>
                  <a:tcPr/>
                </a:tc>
              </a:tr>
              <a:tr h="791595">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2170558</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Estructuración integral para la consolidación de los canales de comercialización de </a:t>
                      </a:r>
                      <a:r>
                        <a:rPr lang="es-CO" sz="700" u="none" strike="noStrike" dirty="0" smtClean="0">
                          <a:effectLst/>
                          <a:latin typeface="Times New Roman" panose="02020603050405020304" pitchFamily="18" charset="0"/>
                          <a:cs typeface="Times New Roman" panose="02020603050405020304" pitchFamily="18" charset="0"/>
                        </a:rPr>
                        <a:t>los productos </a:t>
                      </a:r>
                      <a:r>
                        <a:rPr lang="es-CO" sz="700" u="none" strike="noStrike" dirty="0">
                          <a:effectLst/>
                          <a:latin typeface="Times New Roman" panose="02020603050405020304" pitchFamily="18" charset="0"/>
                          <a:cs typeface="Times New Roman" panose="02020603050405020304" pitchFamily="18" charset="0"/>
                        </a:rPr>
                        <a:t>cárnicos aptos para el consumo humano en: </a:t>
                      </a:r>
                      <a:r>
                        <a:rPr lang="es-CO" sz="700" u="none" strike="noStrike" dirty="0" smtClean="0">
                          <a:effectLst/>
                          <a:latin typeface="Times New Roman" panose="02020603050405020304" pitchFamily="18" charset="0"/>
                          <a:cs typeface="Times New Roman" panose="02020603050405020304" pitchFamily="18" charset="0"/>
                        </a:rPr>
                        <a:t>proyecto </a:t>
                      </a:r>
                      <a:r>
                        <a:rPr lang="es-CO" sz="700" u="none" strike="noStrike" dirty="0">
                          <a:effectLst/>
                          <a:latin typeface="Times New Roman" panose="02020603050405020304" pitchFamily="18" charset="0"/>
                          <a:cs typeface="Times New Roman" panose="02020603050405020304" pitchFamily="18" charset="0"/>
                        </a:rPr>
                        <a:t>1: planta </a:t>
                      </a:r>
                      <a:r>
                        <a:rPr lang="es-CO" sz="700" u="none" strike="noStrike" dirty="0" smtClean="0">
                          <a:effectLst/>
                          <a:latin typeface="Times New Roman" panose="02020603050405020304" pitchFamily="18" charset="0"/>
                          <a:cs typeface="Times New Roman" panose="02020603050405020304" pitchFamily="18" charset="0"/>
                        </a:rPr>
                        <a:t>ubicada </a:t>
                      </a:r>
                      <a:r>
                        <a:rPr lang="es-CO" sz="700" u="none" strike="noStrike" dirty="0">
                          <a:effectLst/>
                          <a:latin typeface="Times New Roman" panose="02020603050405020304" pitchFamily="18" charset="0"/>
                          <a:cs typeface="Times New Roman" panose="02020603050405020304" pitchFamily="18" charset="0"/>
                        </a:rPr>
                        <a:t>en el municipio de Fundación - Magdalena de carácter regional que cubrirá los municipios de Algarrobo, Fundación, Aracataca, El reten, Salamina, Cerro de san Antonio, Pivijay y el </a:t>
                      </a:r>
                      <a:r>
                        <a:rPr lang="es-CO" sz="700" u="none" strike="noStrike" dirty="0" smtClean="0">
                          <a:effectLst/>
                          <a:latin typeface="Times New Roman" panose="02020603050405020304" pitchFamily="18" charset="0"/>
                          <a:cs typeface="Times New Roman" panose="02020603050405020304" pitchFamily="18" charset="0"/>
                        </a:rPr>
                        <a:t>Piñón, </a:t>
                      </a:r>
                      <a:r>
                        <a:rPr lang="es-CO" sz="700" u="none" strike="noStrike" dirty="0">
                          <a:effectLst/>
                          <a:latin typeface="Times New Roman" panose="02020603050405020304" pitchFamily="18" charset="0"/>
                          <a:cs typeface="Times New Roman" panose="02020603050405020304" pitchFamily="18" charset="0"/>
                        </a:rPr>
                        <a:t>departamento del Magdalena y proyecto 2: Planta ubicada en el municipio de </a:t>
                      </a:r>
                      <a:r>
                        <a:rPr lang="es-CO" sz="700" u="none" strike="noStrike" dirty="0" smtClean="0">
                          <a:effectLst/>
                          <a:latin typeface="Times New Roman" panose="02020603050405020304" pitchFamily="18" charset="0"/>
                          <a:cs typeface="Times New Roman" panose="02020603050405020304" pitchFamily="18" charset="0"/>
                        </a:rPr>
                        <a:t>Inírida, Guainía, </a:t>
                      </a:r>
                      <a:r>
                        <a:rPr lang="es-CO" sz="700" u="none" strike="noStrike" dirty="0">
                          <a:effectLst/>
                          <a:latin typeface="Times New Roman" panose="02020603050405020304" pitchFamily="18" charset="0"/>
                          <a:cs typeface="Times New Roman" panose="02020603050405020304" pitchFamily="18" charset="0"/>
                        </a:rPr>
                        <a:t>de carácter regional. </a:t>
                      </a:r>
                      <a:endParaRPr lang="es-CO" sz="700" u="none" strike="noStrike" dirty="0" smtClean="0">
                        <a:effectLst/>
                        <a:latin typeface="Times New Roman" panose="02020603050405020304" pitchFamily="18" charset="0"/>
                        <a:cs typeface="Times New Roman" panose="02020603050405020304" pitchFamily="18" charset="0"/>
                      </a:endParaRPr>
                    </a:p>
                    <a:p>
                      <a:pPr algn="just"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FONADE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auto"/>
                      <a:r>
                        <a:rPr lang="es-CO" sz="700" u="none" strike="noStrike" dirty="0">
                          <a:effectLst/>
                          <a:latin typeface="Times New Roman" panose="02020603050405020304" pitchFamily="18" charset="0"/>
                          <a:cs typeface="Times New Roman" panose="02020603050405020304" pitchFamily="18" charset="0"/>
                        </a:rPr>
                        <a:t>UT 70%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s-CO" sz="700" u="none" strike="noStrike" dirty="0">
                          <a:effectLst/>
                          <a:latin typeface="Times New Roman" panose="02020603050405020304" pitchFamily="18" charset="0"/>
                          <a:cs typeface="Times New Roman" panose="02020603050405020304" pitchFamily="18" charset="0"/>
                        </a:rPr>
                        <a:t>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s-CO" sz="700" u="none" strike="noStrike" dirty="0">
                          <a:effectLst/>
                          <a:latin typeface="Times New Roman" panose="02020603050405020304" pitchFamily="18" charset="0"/>
                          <a:cs typeface="Times New Roman" panose="02020603050405020304" pitchFamily="18" charset="0"/>
                        </a:rPr>
                        <a:t>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b="0" i="0" u="none" strike="noStrike" dirty="0" smtClean="0">
                          <a:solidFill>
                            <a:srgbClr val="000000"/>
                          </a:solidFill>
                          <a:effectLst/>
                          <a:latin typeface="Times New Roman" panose="02020603050405020304" pitchFamily="18" charset="0"/>
                          <a:cs typeface="Times New Roman" panose="02020603050405020304" pitchFamily="18" charset="0"/>
                        </a:rPr>
                        <a:t>$ 1.044.719.485</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60395">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2160363</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ctr" latinLnBrk="0" hangingPunct="1">
                        <a:lnSpc>
                          <a:spcPct val="100000"/>
                        </a:lnSpc>
                        <a:spcBef>
                          <a:spcPts val="0"/>
                        </a:spcBef>
                        <a:spcAft>
                          <a:spcPts val="0"/>
                        </a:spcAft>
                        <a:buClrTx/>
                        <a:buSzTx/>
                        <a:buFontTx/>
                        <a:buNone/>
                        <a:tabLst/>
                        <a:defRPr/>
                      </a:pPr>
                      <a:r>
                        <a:rPr kumimoji="0" lang="es-CO" sz="700" dirty="0" smtClean="0">
                          <a:solidFill>
                            <a:schemeClr val="dk1"/>
                          </a:solidFill>
                          <a:effectLst/>
                          <a:latin typeface="Times New Roman" panose="02020603050405020304" pitchFamily="18" charset="0"/>
                          <a:ea typeface="+mn-ea"/>
                          <a:cs typeface="Times New Roman" panose="02020603050405020304" pitchFamily="18" charset="0"/>
                        </a:rPr>
                        <a:t>Consultoría para actualizar: (I) El contexto de servicios postales nacionales S.A., (II) Las debidas diligencias, (III) La valoración de la concesión; también valorar la empresa y revisar las alternativas de solución empresarial para posteriormente implementar la que genere mayor valor para sus accionistas y así mismo, asegure la prestación eficiente de un servicio postal universal (SPU) relevante, responsabilidad hoy de la Nación. </a:t>
                      </a:r>
                    </a:p>
                    <a:p>
                      <a:pPr algn="just" rtl="0" fontAlgn="ctr"/>
                      <a:endParaRPr lang="es-CO" sz="700" b="0" i="0" u="none" strike="noStrike" dirty="0">
                        <a:solidFill>
                          <a:srgbClr val="000000"/>
                        </a:solidFill>
                        <a:effectLst>
                          <a:outerShdw blurRad="50800" dist="38100" algn="tr" rotWithShape="0">
                            <a:prstClr val="black">
                              <a:alpha val="40000"/>
                            </a:prstClr>
                          </a:outerShdw>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FONADE - MHCP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26/01/2016</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27/01/2017</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$ 939.908.936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773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2160383</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Servicio de banca de inversión para realizar la valoración y la presentación de la alternativa </a:t>
                      </a:r>
                      <a:r>
                        <a:rPr lang="es-CO" sz="700" u="none" strike="noStrike" dirty="0" smtClean="0">
                          <a:effectLst/>
                          <a:latin typeface="Times New Roman" panose="02020603050405020304" pitchFamily="18" charset="0"/>
                          <a:cs typeface="Times New Roman" panose="02020603050405020304" pitchFamily="18" charset="0"/>
                        </a:rPr>
                        <a:t>estratégica </a:t>
                      </a:r>
                      <a:r>
                        <a:rPr lang="es-CO" sz="700" u="none" strike="noStrike" dirty="0">
                          <a:effectLst/>
                          <a:latin typeface="Times New Roman" panose="02020603050405020304" pitchFamily="18" charset="0"/>
                          <a:cs typeface="Times New Roman" panose="02020603050405020304" pitchFamily="18" charset="0"/>
                        </a:rPr>
                        <a:t>y legal mas conveniente en el diseño de la solución empresarial - valoración y venta de la participación accionaria de la nación en la aseguradora la previsora S.A. y Fiduciaria la Previsora S.A</a:t>
                      </a:r>
                      <a:r>
                        <a:rPr lang="es-CO" sz="700" u="none" strike="noStrike" dirty="0" smtClean="0">
                          <a:effectLst/>
                          <a:latin typeface="Times New Roman" panose="02020603050405020304" pitchFamily="18" charset="0"/>
                          <a:cs typeface="Times New Roman" panose="02020603050405020304" pitchFamily="18" charset="0"/>
                        </a:rPr>
                        <a:t>.</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FONADE - PREVISORA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En UT con un porcentaje de participación del 51%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03/02/2016</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25/11/2016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$ 751.839.809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4803">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1"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Oferta de servicios financieros para la determinación de valor "Valoración" del establecimiento de </a:t>
                      </a:r>
                      <a:r>
                        <a:rPr lang="es-CO" sz="700" u="none" strike="noStrike" dirty="0" smtClean="0">
                          <a:effectLst/>
                          <a:latin typeface="Times New Roman" panose="02020603050405020304" pitchFamily="18" charset="0"/>
                          <a:cs typeface="Times New Roman" panose="02020603050405020304" pitchFamily="18" charset="0"/>
                        </a:rPr>
                        <a:t>comercio </a:t>
                      </a:r>
                      <a:r>
                        <a:rPr lang="es-CO" sz="700" u="none" strike="noStrike" dirty="0">
                          <a:effectLst/>
                          <a:latin typeface="Times New Roman" panose="02020603050405020304" pitchFamily="18" charset="0"/>
                          <a:cs typeface="Times New Roman" panose="02020603050405020304" pitchFamily="18" charset="0"/>
                        </a:rPr>
                        <a:t>“TECNA INTEGRITY AND CORROSION ENGINEERING S.A.” con el fin de venta y </a:t>
                      </a:r>
                      <a:r>
                        <a:rPr lang="es-CO" sz="700" u="none" strike="noStrike" dirty="0" smtClean="0">
                          <a:effectLst/>
                          <a:latin typeface="Times New Roman" panose="02020603050405020304" pitchFamily="18" charset="0"/>
                          <a:cs typeface="Times New Roman" panose="02020603050405020304" pitchFamily="18" charset="0"/>
                        </a:rPr>
                        <a:t>búsqueda </a:t>
                      </a:r>
                      <a:r>
                        <a:rPr lang="es-CO" sz="700" u="none" strike="noStrike" dirty="0">
                          <a:effectLst/>
                          <a:latin typeface="Times New Roman" panose="02020603050405020304" pitchFamily="18" charset="0"/>
                          <a:cs typeface="Times New Roman" panose="02020603050405020304" pitchFamily="18" charset="0"/>
                        </a:rPr>
                        <a:t>del inversionista</a:t>
                      </a:r>
                      <a:r>
                        <a:rPr lang="es-CO" sz="700" u="none" strike="noStrike" dirty="0" smtClean="0">
                          <a:effectLst/>
                          <a:latin typeface="Times New Roman" panose="02020603050405020304" pitchFamily="18" charset="0"/>
                          <a:cs typeface="Times New Roman" panose="02020603050405020304" pitchFamily="18" charset="0"/>
                        </a:rPr>
                        <a:t>.</a:t>
                      </a:r>
                    </a:p>
                    <a:p>
                      <a:pPr algn="just" rtl="0" fontAlgn="ctr"/>
                      <a:r>
                        <a:rPr lang="es-CO" sz="700" u="none" strike="noStrike" dirty="0" smtClean="0">
                          <a:effectLst/>
                          <a:latin typeface="Times New Roman" panose="02020603050405020304" pitchFamily="18" charset="0"/>
                          <a:cs typeface="Times New Roman" panose="02020603050405020304" pitchFamily="18" charset="0"/>
                        </a:rPr>
                        <a:t>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TECNA ICE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11/05/2016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30/11/2016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$ 40.000.000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03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N.D.</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Evaluación Financiera y Económica a Nivel de Factibilidad del Proyecto Denominado Espejo de Agua de la Cuenca del Rio Santo Domingo, Municipio de Calarcá, Departamento del </a:t>
                      </a:r>
                      <a:r>
                        <a:rPr lang="es-CO" sz="700" u="none" strike="noStrike" dirty="0" smtClean="0">
                          <a:effectLst/>
                          <a:latin typeface="Times New Roman" panose="02020603050405020304" pitchFamily="18" charset="0"/>
                          <a:cs typeface="Times New Roman" panose="02020603050405020304" pitchFamily="18" charset="0"/>
                        </a:rPr>
                        <a:t>Quindío</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GOMEZ CAJIAO Y ASOCIADOS S.A.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19/01/2010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05/02/2010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$ 8.000.000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2389">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049 - 98</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smtClean="0">
                          <a:effectLst/>
                          <a:latin typeface="Times New Roman" panose="02020603050405020304" pitchFamily="18" charset="0"/>
                          <a:cs typeface="Times New Roman" panose="02020603050405020304" pitchFamily="18" charset="0"/>
                        </a:rPr>
                        <a:t>Consultoría </a:t>
                      </a:r>
                      <a:r>
                        <a:rPr lang="es-CO" sz="700" u="none" strike="noStrike" dirty="0">
                          <a:effectLst/>
                          <a:latin typeface="Times New Roman" panose="02020603050405020304" pitchFamily="18" charset="0"/>
                          <a:cs typeface="Times New Roman" panose="02020603050405020304" pitchFamily="18" charset="0"/>
                        </a:rPr>
                        <a:t>Financiera durante la </a:t>
                      </a:r>
                      <a:r>
                        <a:rPr lang="es-CO" sz="700" u="none" strike="noStrike" dirty="0" smtClean="0">
                          <a:effectLst/>
                          <a:latin typeface="Times New Roman" panose="02020603050405020304" pitchFamily="18" charset="0"/>
                          <a:cs typeface="Times New Roman" panose="02020603050405020304" pitchFamily="18" charset="0"/>
                        </a:rPr>
                        <a:t>Interventoría Técnica </a:t>
                      </a:r>
                      <a:r>
                        <a:rPr lang="es-CO" sz="700" u="none" strike="noStrike" dirty="0">
                          <a:effectLst/>
                          <a:latin typeface="Times New Roman" panose="02020603050405020304" pitchFamily="18" charset="0"/>
                          <a:cs typeface="Times New Roman" panose="02020603050405020304" pitchFamily="18" charset="0"/>
                        </a:rPr>
                        <a:t>Financiera y </a:t>
                      </a:r>
                      <a:r>
                        <a:rPr lang="es-CO" sz="700" u="none" strike="noStrike" dirty="0" smtClean="0">
                          <a:effectLst/>
                          <a:latin typeface="Times New Roman" panose="02020603050405020304" pitchFamily="18" charset="0"/>
                          <a:cs typeface="Times New Roman" panose="02020603050405020304" pitchFamily="18" charset="0"/>
                        </a:rPr>
                        <a:t>Jurídica, </a:t>
                      </a:r>
                      <a:r>
                        <a:rPr lang="es-CO" sz="700" u="none" strike="noStrike" dirty="0">
                          <a:effectLst/>
                          <a:latin typeface="Times New Roman" panose="02020603050405020304" pitchFamily="18" charset="0"/>
                          <a:cs typeface="Times New Roman" panose="02020603050405020304" pitchFamily="18" charset="0"/>
                        </a:rPr>
                        <a:t>para el Periodo de la Etapa de Operación del Contrato de Concesión 049-98 y sus Contratos Adicionales, de la Concesión Troncal de Tequendama, Integrados por los Trayectos Viales </a:t>
                      </a:r>
                      <a:r>
                        <a:rPr lang="es-CO" sz="700" u="none" strike="noStrike" dirty="0" smtClean="0">
                          <a:effectLst/>
                          <a:latin typeface="Times New Roman" panose="02020603050405020304" pitchFamily="18" charset="0"/>
                          <a:cs typeface="Times New Roman" panose="02020603050405020304" pitchFamily="18" charset="0"/>
                        </a:rPr>
                        <a:t>Chusaca, </a:t>
                      </a:r>
                      <a:r>
                        <a:rPr lang="es-CO" sz="700" u="none" strike="noStrike" dirty="0">
                          <a:effectLst/>
                          <a:latin typeface="Times New Roman" panose="02020603050405020304" pitchFamily="18" charset="0"/>
                          <a:cs typeface="Times New Roman" panose="02020603050405020304" pitchFamily="18" charset="0"/>
                        </a:rPr>
                        <a:t>el Colegio, El Triunfo, Viotá, El Portillo del Departamento de Cundinamarca</a:t>
                      </a:r>
                      <a:r>
                        <a:rPr lang="es-CO" sz="700" u="none" strike="noStrike" dirty="0" smtClean="0">
                          <a:effectLst/>
                          <a:latin typeface="Times New Roman" panose="02020603050405020304" pitchFamily="18" charset="0"/>
                          <a:cs typeface="Times New Roman" panose="02020603050405020304" pitchFamily="18" charset="0"/>
                        </a:rPr>
                        <a:t>.</a:t>
                      </a:r>
                    </a:p>
                    <a:p>
                      <a:pPr algn="just" rtl="0" fontAlgn="ctr"/>
                      <a:r>
                        <a:rPr lang="es-CO" sz="700" u="none" strike="noStrike" dirty="0" smtClean="0">
                          <a:effectLst/>
                          <a:latin typeface="Times New Roman" panose="02020603050405020304" pitchFamily="18" charset="0"/>
                          <a:cs typeface="Times New Roman" panose="02020603050405020304" pitchFamily="18" charset="0"/>
                        </a:rPr>
                        <a:t>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AIM - INGENIEROS CIVILES LTDA.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01/12/2002</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24/07/2006</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$ 29.580.000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21451">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093 - 2007</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Estudio que Permita a la CNTV Fijar la Metodología para Establecer las Tarifas Mínimas Mensuales que Podrán Cobrar los Concesionarios del Servicio de Televisión por Suscripción a sus Usuarios</a:t>
                      </a:r>
                      <a:r>
                        <a:rPr lang="es-CO" sz="700" u="none" strike="noStrike" dirty="0" smtClean="0">
                          <a:effectLst/>
                          <a:latin typeface="Times New Roman" panose="02020603050405020304" pitchFamily="18" charset="0"/>
                          <a:cs typeface="Times New Roman" panose="02020603050405020304" pitchFamily="18" charset="0"/>
                        </a:rPr>
                        <a:t>.</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COMISIÓN NACIONAL DE TELEVISIÓN</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01/08/2007</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30/01/2008</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$ 181.200.000,00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203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8715</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Consultoría Financiera, Contable, Administrativa, Técnica, Legal y Ambiental bajo la Modalidad de Auditoria para el Análisis de Factibilidad de la Operación de la Clínica David </a:t>
                      </a:r>
                      <a:r>
                        <a:rPr lang="es-CO" sz="700" u="none" strike="noStrike" dirty="0" smtClean="0">
                          <a:effectLst/>
                          <a:latin typeface="Times New Roman" panose="02020603050405020304" pitchFamily="18" charset="0"/>
                          <a:cs typeface="Times New Roman" panose="02020603050405020304" pitchFamily="18" charset="0"/>
                        </a:rPr>
                        <a:t>Restrepo</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COMPENSAR E.P.S</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18/12/2006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23/02/2007</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$ 40.600.000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182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898</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Evaluación Expost de los Proyectos Ejecutados por la Sociedad Portuaria Regional de Buenaventura a partir de 1995, Compra Grúas Pórtico, Grúa </a:t>
                      </a:r>
                      <a:r>
                        <a:rPr lang="es-CO" sz="700" u="none" strike="noStrike" dirty="0" smtClean="0">
                          <a:effectLst/>
                          <a:latin typeface="Times New Roman" panose="02020603050405020304" pitchFamily="18" charset="0"/>
                          <a:cs typeface="Times New Roman" panose="02020603050405020304" pitchFamily="18" charset="0"/>
                        </a:rPr>
                        <a:t>Gateway, </a:t>
                      </a:r>
                      <a:r>
                        <a:rPr lang="es-CO" sz="700" u="none" strike="noStrike" dirty="0">
                          <a:effectLst/>
                          <a:latin typeface="Times New Roman" panose="02020603050405020304" pitchFamily="18" charset="0"/>
                          <a:cs typeface="Times New Roman" panose="02020603050405020304" pitchFamily="18" charset="0"/>
                        </a:rPr>
                        <a:t>Flota Mercante </a:t>
                      </a:r>
                      <a:r>
                        <a:rPr lang="es-CO" sz="700" u="none" strike="noStrike" dirty="0" smtClean="0">
                          <a:effectLst/>
                          <a:latin typeface="Times New Roman" panose="02020603050405020304" pitchFamily="18" charset="0"/>
                          <a:cs typeface="Times New Roman" panose="02020603050405020304" pitchFamily="18" charset="0"/>
                        </a:rPr>
                        <a:t>Grancolombiano, Maquila.</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SOCIEDAD PORTUARIA REGIONAL DE BUENAVENTURA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18/02/2003</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14/10/2003</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$ 152.000.000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6753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N.D.</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Realizar la Evaluación Financiera, Económica  y Social para el Proyecto de Aprovechamiento Hidráulico Rio Santo </a:t>
                      </a:r>
                      <a:r>
                        <a:rPr lang="es-CO" sz="700" u="none" strike="noStrike" dirty="0" smtClean="0">
                          <a:effectLst/>
                          <a:latin typeface="Times New Roman" panose="02020603050405020304" pitchFamily="18" charset="0"/>
                          <a:cs typeface="Times New Roman" panose="02020603050405020304" pitchFamily="18" charset="0"/>
                        </a:rPr>
                        <a:t>Domingo</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GOMEZ CAJIAO Y ASOCIADOS S.A.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21/09/2003</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15/10/2003</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$ 5.000.000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182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GC - 814</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Estudios Factibilidad de Mercado, Económica y Financiera  al Proyecto de Riego del Rio Ranchería y Suministro de Agua al Proyecto de San Juan del Cesar.</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UNIÓN TEMPORAL - GUAJIRA - GOMEZ - CAJIAO CONSULTORES</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28/02/2002</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30/10/2002</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$ 68.820.000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52405022"/>
      </p:ext>
    </p:extLst>
  </p:cSld>
  <p:clrMapOvr>
    <a:masterClrMapping/>
  </p:clrMapOvr>
  <p:transition>
    <p:pull dir="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717309" y="228600"/>
            <a:ext cx="400110" cy="3970318"/>
          </a:xfrm>
          <a:prstGeom prst="rect">
            <a:avLst/>
          </a:prstGeom>
          <a:noFill/>
        </p:spPr>
        <p:txBody>
          <a:bodyPr vert="vert" wrap="square" rtlCol="0">
            <a:spAutoFit/>
          </a:bodyPr>
          <a:lstStyle/>
          <a:p>
            <a:r>
              <a:rPr lang="es-CO" sz="1400" b="1" dirty="0" smtClean="0">
                <a:solidFill>
                  <a:schemeClr val="bg1"/>
                </a:solidFill>
                <a:latin typeface="Times New Roman" panose="02020603050405020304" pitchFamily="18" charset="0"/>
                <a:cs typeface="Times New Roman" panose="02020603050405020304" pitchFamily="18" charset="0"/>
              </a:rPr>
              <a:t>BANCA  DE INVERSIÓN   </a:t>
            </a:r>
            <a:endParaRPr lang="es-CO" sz="1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nvPr>
        </p:nvGraphicFramePr>
        <p:xfrm>
          <a:off x="381000" y="381000"/>
          <a:ext cx="8001000" cy="6223161"/>
        </p:xfrm>
        <a:graphic>
          <a:graphicData uri="http://schemas.openxmlformats.org/drawingml/2006/table">
            <a:tbl>
              <a:tblPr>
                <a:tableStyleId>{B301B821-A1FF-4177-AEE7-76D212191A09}</a:tableStyleId>
              </a:tblPr>
              <a:tblGrid>
                <a:gridCol w="658342"/>
                <a:gridCol w="2542058"/>
                <a:gridCol w="1066800"/>
                <a:gridCol w="685800"/>
                <a:gridCol w="762000"/>
                <a:gridCol w="685800"/>
                <a:gridCol w="1600200"/>
              </a:tblGrid>
              <a:tr h="263865">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CONTRATO N°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OBJETO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CONTRATANTE</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FORMA DE EJECUCION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FECHA DE INICIO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FECHA DE TERMINACION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VALOR DEL CONTRATO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3865">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CO"/>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31615">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a:effectLst/>
                          <a:latin typeface="Times New Roman" panose="02020603050405020304" pitchFamily="18" charset="0"/>
                          <a:cs typeface="Times New Roman" panose="02020603050405020304" pitchFamily="18" charset="0"/>
                        </a:rPr>
                        <a:t>Implementación de Índices de Gestión y Balance Store Card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MUNICIPIO DE TOCAIMA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31/07/2001</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15/09/2001</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382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Modelo Financiero y Banca de Inversión para la Venta de Tecnología Internet, Control, Automatización y Telecomunicaciones RCO- </a:t>
                      </a:r>
                      <a:r>
                        <a:rPr lang="es-CO" sz="700" u="none" strike="noStrike" dirty="0" smtClean="0">
                          <a:effectLst/>
                          <a:latin typeface="Times New Roman" panose="02020603050405020304" pitchFamily="18" charset="0"/>
                          <a:cs typeface="Times New Roman" panose="02020603050405020304" pitchFamily="18" charset="0"/>
                        </a:rPr>
                        <a:t>Remoto </a:t>
                      </a:r>
                      <a:r>
                        <a:rPr lang="es-CO" sz="700" u="none" strike="noStrike" dirty="0">
                          <a:effectLst/>
                          <a:latin typeface="Times New Roman" panose="02020603050405020304" pitchFamily="18" charset="0"/>
                          <a:cs typeface="Times New Roman" panose="02020603050405020304" pitchFamily="18" charset="0"/>
                        </a:rPr>
                        <a:t>Control </a:t>
                      </a:r>
                      <a:r>
                        <a:rPr lang="es-CO" sz="700" u="none" strike="noStrike" dirty="0" smtClean="0">
                          <a:effectLst/>
                          <a:latin typeface="Times New Roman" panose="02020603050405020304" pitchFamily="18" charset="0"/>
                          <a:cs typeface="Times New Roman" panose="02020603050405020304" pitchFamily="18" charset="0"/>
                        </a:rPr>
                        <a:t>En Line</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JJ TECHNOLOGY</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01/11/2000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04/02/2001</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20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GC - 760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 Estudios de Desarrollo y Evaluación Económica y Financiera para el Proyecto de Infraestructura - Cruce de la Cordillera Central (Paralela Ibagué - La línea)</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CONSORICO GOMEZ CAJIAO Y ASOCIADOS S.A- CONSULTORIA COLOMBIANA S.A. - ESTUDIOS TÉCNICOS S.A</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01/03/2000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10/01/2001</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$ 80.000.000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Consultoría para valoración de empresa y concesión de televisión otorgada por la </a:t>
                      </a:r>
                      <a:r>
                        <a:rPr lang="es-CO" sz="700" u="none" strike="noStrike" dirty="0" smtClean="0">
                          <a:effectLst/>
                          <a:latin typeface="Times New Roman" panose="02020603050405020304" pitchFamily="18" charset="0"/>
                          <a:cs typeface="Times New Roman" panose="02020603050405020304" pitchFamily="18" charset="0"/>
                        </a:rPr>
                        <a:t>CNTV</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TELEDINAMICA S.A.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01/06/2000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31/08/2000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$ 3.000.000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78304">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Modelo Financiero y de Viabilidad </a:t>
                      </a:r>
                      <a:r>
                        <a:rPr lang="es-CO" sz="700" u="none" strike="noStrike" dirty="0" smtClean="0">
                          <a:effectLst/>
                          <a:latin typeface="Times New Roman" panose="02020603050405020304" pitchFamily="18" charset="0"/>
                          <a:cs typeface="Times New Roman" panose="02020603050405020304" pitchFamily="18" charset="0"/>
                        </a:rPr>
                        <a:t>Económica, Proyección </a:t>
                      </a:r>
                      <a:r>
                        <a:rPr lang="es-CO" sz="700" u="none" strike="noStrike" dirty="0">
                          <a:effectLst/>
                          <a:latin typeface="Times New Roman" panose="02020603050405020304" pitchFamily="18" charset="0"/>
                          <a:cs typeface="Times New Roman" panose="02020603050405020304" pitchFamily="18" charset="0"/>
                        </a:rPr>
                        <a:t>Financiera, tanto para el Fideicomiso como para el Concesionario, un Análisis de Sensibilidad y Evaluación y valoración de la Ingeniería Financiera para el Proceso de Venta de un Paquete Accionario de la Concesión Sabana de Occidente (Carretera Santa Fé de Bogotá-Siberia-La Punta-El Vino</a:t>
                      </a:r>
                      <a:r>
                        <a:rPr lang="es-CO" sz="700" u="none" strike="noStrike" dirty="0" smtClean="0">
                          <a:effectLst/>
                          <a:latin typeface="Times New Roman" panose="02020603050405020304" pitchFamily="18" charset="0"/>
                          <a:cs typeface="Times New Roman" panose="02020603050405020304" pitchFamily="18" charset="0"/>
                        </a:rPr>
                        <a:t>)</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CONCAY S.A</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12/07/1998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09/07/1999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$ 16.000.000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44975">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463</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a:effectLst/>
                          <a:latin typeface="Times New Roman" panose="02020603050405020304" pitchFamily="18" charset="0"/>
                          <a:cs typeface="Times New Roman" panose="02020603050405020304" pitchFamily="18" charset="0"/>
                        </a:rPr>
                        <a:t>Consultoría Análisis Estudio Alternativas y Expansión Portuaria para el Puerto de Buenaventura.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 SOCIEDAD PORTUARIA REGIONAL DE BUENAVENTURA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11/06/1998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11/09/1998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$ 95.120.000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572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509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Estudio " Optimización del Dragado del Canal de Acceso y Zona de Maniobra desde el Punto de Vista Contractual y Financiero.</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 SOCIEDAD PORTUARIA REGIONAL DE BUENAVENTURA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15/02/199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15/05/1999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$ 116.000.000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3340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Consultoría para la Valoración Venta y Proceso de Negociación del Paquete Accionario de la Concesión Carreteras Nacionales del </a:t>
                      </a:r>
                      <a:r>
                        <a:rPr lang="es-CO" sz="700" u="none" strike="noStrike" dirty="0" smtClean="0">
                          <a:effectLst/>
                          <a:latin typeface="Times New Roman" panose="02020603050405020304" pitchFamily="18" charset="0"/>
                          <a:cs typeface="Times New Roman" panose="02020603050405020304" pitchFamily="18" charset="0"/>
                        </a:rPr>
                        <a:t>Meta</a:t>
                      </a:r>
                    </a:p>
                    <a:p>
                      <a:pPr algn="just" rtl="0" fontAlgn="ctr"/>
                      <a:r>
                        <a:rPr lang="es-CO" sz="700" u="none" strike="noStrike" dirty="0" smtClean="0">
                          <a:effectLst/>
                          <a:latin typeface="Times New Roman" panose="02020603050405020304" pitchFamily="18" charset="0"/>
                          <a:cs typeface="Times New Roman" panose="02020603050405020304" pitchFamily="18" charset="0"/>
                        </a:rPr>
                        <a:t>.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ICEIN S.A INGENIEROS CONSTRUCTORES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12/06/1998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30/08/1998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solo comisión de éxito</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910">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endParaRPr lang="es-CO" sz="700" u="none" strike="noStrike" dirty="0" smtClean="0">
                        <a:effectLst/>
                        <a:latin typeface="Times New Roman" panose="02020603050405020304" pitchFamily="18" charset="0"/>
                        <a:cs typeface="Times New Roman" panose="02020603050405020304" pitchFamily="18" charset="0"/>
                      </a:endParaRPr>
                    </a:p>
                    <a:p>
                      <a:pPr algn="just" rtl="0" fontAlgn="ctr"/>
                      <a:r>
                        <a:rPr lang="es-CO" sz="700" u="none" strike="noStrike" dirty="0" smtClean="0">
                          <a:effectLst/>
                          <a:latin typeface="Times New Roman" panose="02020603050405020304" pitchFamily="18" charset="0"/>
                          <a:cs typeface="Times New Roman" panose="02020603050405020304" pitchFamily="18" charset="0"/>
                        </a:rPr>
                        <a:t>Estudio </a:t>
                      </a:r>
                      <a:r>
                        <a:rPr lang="es-CO" sz="700" u="none" strike="noStrike" dirty="0">
                          <a:effectLst/>
                          <a:latin typeface="Times New Roman" panose="02020603050405020304" pitchFamily="18" charset="0"/>
                          <a:cs typeface="Times New Roman" panose="02020603050405020304" pitchFamily="18" charset="0"/>
                        </a:rPr>
                        <a:t>de Factibilidad Económica de la Construcción del Dique Direccional en el Puerto de Buenaventura</a:t>
                      </a:r>
                      <a:r>
                        <a:rPr lang="es-CO" sz="700" u="none" strike="noStrike" dirty="0" smtClean="0">
                          <a:effectLst/>
                          <a:latin typeface="Times New Roman" panose="02020603050405020304" pitchFamily="18" charset="0"/>
                          <a:cs typeface="Times New Roman" panose="02020603050405020304" pitchFamily="18" charset="0"/>
                        </a:rPr>
                        <a:t>.</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a:effectLst/>
                          <a:latin typeface="Times New Roman" panose="02020603050405020304" pitchFamily="18" charset="0"/>
                          <a:cs typeface="Times New Roman" panose="02020603050405020304" pitchFamily="18" charset="0"/>
                        </a:rPr>
                        <a:t>TURNER CONSULTING LTDA</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15/06/1997</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20/11/1997</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0031">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N.D.</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a:effectLst/>
                          <a:latin typeface="Times New Roman" panose="02020603050405020304" pitchFamily="18" charset="0"/>
                          <a:cs typeface="Times New Roman" panose="02020603050405020304" pitchFamily="18" charset="0"/>
                        </a:rPr>
                        <a:t>Estudio de Factibilidad Financiera de la Construcción del Dique de Contención a 700 mts de los Muelles 2 al 9 de la S.P.R. Bun.</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TURNER CONSULTING LTDA</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01/07/1998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01/02/1999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$ 70.500.000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587369494"/>
      </p:ext>
    </p:extLst>
  </p:cSld>
  <p:clrMapOvr>
    <a:masterClrMapping/>
  </p:clrMapOvr>
  <p:transition>
    <p:pull dir="rd"/>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8717309" y="228600"/>
            <a:ext cx="400110" cy="3970318"/>
          </a:xfrm>
          <a:prstGeom prst="rect">
            <a:avLst/>
          </a:prstGeom>
          <a:noFill/>
        </p:spPr>
        <p:txBody>
          <a:bodyPr vert="vert" wrap="square" rtlCol="0">
            <a:spAutoFit/>
          </a:bodyPr>
          <a:lstStyle/>
          <a:p>
            <a:r>
              <a:rPr lang="es-CO" sz="1400" b="1" dirty="0" smtClean="0">
                <a:solidFill>
                  <a:schemeClr val="bg1"/>
                </a:solidFill>
                <a:latin typeface="Times New Roman" panose="02020603050405020304" pitchFamily="18" charset="0"/>
                <a:cs typeface="Times New Roman" panose="02020603050405020304" pitchFamily="18" charset="0"/>
              </a:rPr>
              <a:t>BANCA  DE INVERSIÓN   </a:t>
            </a:r>
            <a:endParaRPr lang="es-CO" sz="14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5" name="Tabla 4"/>
          <p:cNvGraphicFramePr>
            <a:graphicFrameLocks noGrp="1"/>
          </p:cNvGraphicFramePr>
          <p:nvPr>
            <p:extLst/>
          </p:nvPr>
        </p:nvGraphicFramePr>
        <p:xfrm>
          <a:off x="533400" y="423059"/>
          <a:ext cx="7772400" cy="3581400"/>
        </p:xfrm>
        <a:graphic>
          <a:graphicData uri="http://schemas.openxmlformats.org/drawingml/2006/table">
            <a:tbl>
              <a:tblPr>
                <a:tableStyleId>{B301B821-A1FF-4177-AEE7-76D212191A09}</a:tableStyleId>
              </a:tblPr>
              <a:tblGrid>
                <a:gridCol w="429742"/>
                <a:gridCol w="2542058"/>
                <a:gridCol w="1066800"/>
                <a:gridCol w="685800"/>
                <a:gridCol w="762000"/>
                <a:gridCol w="685800"/>
                <a:gridCol w="1600200"/>
              </a:tblGrid>
              <a:tr h="342900">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CONTRATO N°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OBJETO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CONTRATANTE</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FORMA DE EJECUCION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FECHA DE INICIO</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r>
                        <a:rPr lang="es-CO" sz="700" b="1" u="none" strike="noStrike" dirty="0">
                          <a:effectLst/>
                          <a:latin typeface="Times New Roman" panose="02020603050405020304" pitchFamily="18" charset="0"/>
                          <a:cs typeface="Times New Roman" panose="02020603050405020304" pitchFamily="18" charset="0"/>
                        </a:rPr>
                        <a:t>FECHA DE TERMINACION</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2">
                  <a:txBody>
                    <a:bodyPr/>
                    <a:lstStyle/>
                    <a:p>
                      <a:pPr algn="ctr" fontAlgn="ctr"/>
                      <a:r>
                        <a:rPr lang="es-CO" sz="700" b="1" u="none" strike="noStrike" dirty="0">
                          <a:effectLst/>
                          <a:latin typeface="Times New Roman" panose="02020603050405020304" pitchFamily="18" charset="0"/>
                          <a:cs typeface="Times New Roman" panose="02020603050405020304" pitchFamily="18" charset="0"/>
                        </a:rPr>
                        <a:t>VALOR DEL CONTRATO </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4290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fontAlgn="auto"/>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auto"/>
                      <a:r>
                        <a:rPr lang="es-CO" sz="700" u="none" strike="noStrike" dirty="0">
                          <a:effectLst/>
                          <a:latin typeface="Times New Roman" panose="02020603050405020304" pitchFamily="18" charset="0"/>
                          <a:cs typeface="Times New Roman" panose="02020603050405020304" pitchFamily="18" charset="0"/>
                        </a:rPr>
                        <a:t>(DD/MM/AA</a:t>
                      </a:r>
                      <a:endParaRPr lang="es-CO" sz="7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vMerge="1">
                  <a:txBody>
                    <a:bodyPr/>
                    <a:lstStyle/>
                    <a:p>
                      <a:endParaRPr lang="es-CO"/>
                    </a:p>
                  </a:txBody>
                  <a:tcPr/>
                </a:tc>
              </a:tr>
              <a:tr h="68580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N.D.</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Estructuración Financiera y Elaboración del Modelo Financiero para el proyecto "Aguas Negras y Recuperación de la Ciénaga del </a:t>
                      </a:r>
                      <a:r>
                        <a:rPr lang="es-CO" sz="700" u="none" strike="noStrike" dirty="0" smtClean="0">
                          <a:effectLst/>
                          <a:latin typeface="Times New Roman" panose="02020603050405020304" pitchFamily="18" charset="0"/>
                          <a:cs typeface="Times New Roman" panose="02020603050405020304" pitchFamily="18" charset="0"/>
                        </a:rPr>
                        <a:t>Guajiro </a:t>
                      </a:r>
                      <a:r>
                        <a:rPr lang="es-CO" sz="700" u="none" strike="noStrike" dirty="0">
                          <a:effectLst/>
                          <a:latin typeface="Times New Roman" panose="02020603050405020304" pitchFamily="18" charset="0"/>
                          <a:cs typeface="Times New Roman" panose="02020603050405020304" pitchFamily="18" charset="0"/>
                        </a:rPr>
                        <a:t>- Dragado, Departamento del Atlántico - </a:t>
                      </a:r>
                      <a:r>
                        <a:rPr lang="es-CO" sz="700" u="none" strike="noStrike" dirty="0" smtClean="0">
                          <a:effectLst/>
                          <a:latin typeface="Times New Roman" panose="02020603050405020304" pitchFamily="18" charset="0"/>
                          <a:cs typeface="Times New Roman" panose="02020603050405020304" pitchFamily="18" charset="0"/>
                        </a:rPr>
                        <a:t>Barranquilla“</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CASA INGLESA LTDA</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fontAlgn="ctr"/>
                      <a:r>
                        <a:rPr lang="es-CO" sz="700" u="none" strike="noStrike">
                          <a:effectLst/>
                          <a:latin typeface="Times New Roman" panose="02020603050405020304" pitchFamily="18" charset="0"/>
                          <a:cs typeface="Times New Roman" panose="02020603050405020304" pitchFamily="18" charset="0"/>
                        </a:rPr>
                        <a:t>Plazo de ejecución 5 meses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CO"/>
                    </a:p>
                  </a:txBody>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Reconstrucción y Actualización Modelo de Ingeniería Financiera Concesión Vial "Carreteras Nacionales del </a:t>
                      </a:r>
                      <a:r>
                        <a:rPr lang="es-CO" sz="700" u="none" strike="noStrike" dirty="0" smtClean="0">
                          <a:effectLst/>
                          <a:latin typeface="Times New Roman" panose="02020603050405020304" pitchFamily="18" charset="0"/>
                          <a:cs typeface="Times New Roman" panose="02020603050405020304" pitchFamily="18" charset="0"/>
                        </a:rPr>
                        <a:t>Meta</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AIM - BATEMAN INGENIERIA LTDA.</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35.955,00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31/08/2001</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$ 7.000.000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9600">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N.D.</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a:effectLst/>
                          <a:latin typeface="Times New Roman" panose="02020603050405020304" pitchFamily="18" charset="0"/>
                          <a:cs typeface="Times New Roman" panose="02020603050405020304" pitchFamily="18" charset="0"/>
                        </a:rPr>
                        <a:t>Elaboración Elementos Metodológicos y Financieros para la Definición de un Estudio de Expansión Optimo.</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COLEGIO MAYOR DE NUESTRA SEÑORA DEL ROSARIO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08/07/1999</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08/07/1999</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$ 7.500.000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96848">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N.D.</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a:effectLst/>
                          <a:latin typeface="Times New Roman" panose="02020603050405020304" pitchFamily="18" charset="0"/>
                          <a:cs typeface="Times New Roman" panose="02020603050405020304" pitchFamily="18" charset="0"/>
                        </a:rPr>
                        <a:t>Banca de Inversión para la Valoración de Empresa  Operadora Portuaria INSERPORT S.A., Diseño de Estrategia Corporativa y Comercial</a:t>
                      </a:r>
                      <a:r>
                        <a:rPr lang="es-CO" sz="700" u="none" strike="noStrike" dirty="0" smtClean="0">
                          <a:effectLst/>
                          <a:latin typeface="Times New Roman" panose="02020603050405020304" pitchFamily="18" charset="0"/>
                          <a:cs typeface="Times New Roman" panose="02020603050405020304" pitchFamily="18" charset="0"/>
                        </a:rPr>
                        <a:t>.</a:t>
                      </a: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INSERPORT S.A.</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Individual</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06/11/1997</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26/02/1998</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$ 12.000.000</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0215">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N.D.</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rtl="0" fontAlgn="ctr"/>
                      <a:r>
                        <a:rPr lang="es-CO" sz="700" u="none" strike="noStrike" dirty="0" smtClean="0">
                          <a:effectLst/>
                          <a:latin typeface="Times New Roman" panose="02020603050405020304" pitchFamily="18" charset="0"/>
                          <a:cs typeface="Times New Roman" panose="02020603050405020304" pitchFamily="18" charset="0"/>
                        </a:rPr>
                        <a:t>Consultoría </a:t>
                      </a:r>
                      <a:r>
                        <a:rPr lang="es-CO" sz="700" u="none" strike="noStrike" dirty="0">
                          <a:effectLst/>
                          <a:latin typeface="Times New Roman" panose="02020603050405020304" pitchFamily="18" charset="0"/>
                          <a:cs typeface="Times New Roman" panose="02020603050405020304" pitchFamily="18" charset="0"/>
                        </a:rPr>
                        <a:t>Análisis y Fijación de Tarifas por Segmentos </a:t>
                      </a:r>
                      <a:r>
                        <a:rPr lang="es-CO" sz="700" u="none" strike="noStrike" dirty="0" smtClean="0">
                          <a:effectLst/>
                          <a:latin typeface="Times New Roman" panose="02020603050405020304" pitchFamily="18" charset="0"/>
                          <a:cs typeface="Times New Roman" panose="02020603050405020304" pitchFamily="18" charset="0"/>
                        </a:rPr>
                        <a:t>Categorías </a:t>
                      </a:r>
                      <a:r>
                        <a:rPr lang="es-CO" sz="700" u="none" strike="noStrike" dirty="0">
                          <a:effectLst/>
                          <a:latin typeface="Times New Roman" panose="02020603050405020304" pitchFamily="18" charset="0"/>
                          <a:cs typeface="Times New Roman" panose="02020603050405020304" pitchFamily="18" charset="0"/>
                        </a:rPr>
                        <a:t>del Mercado, para la Presentación del Servicio de Televisión por Suscripción </a:t>
                      </a:r>
                      <a:r>
                        <a:rPr lang="es-CO" sz="700" u="none" strike="noStrike" dirty="0" smtClean="0">
                          <a:effectLst/>
                          <a:latin typeface="Times New Roman" panose="02020603050405020304" pitchFamily="18" charset="0"/>
                          <a:cs typeface="Times New Roman" panose="02020603050405020304" pitchFamily="18" charset="0"/>
                        </a:rPr>
                        <a:t>Vía </a:t>
                      </a:r>
                      <a:r>
                        <a:rPr lang="es-CO" sz="700" u="none" strike="noStrike" dirty="0">
                          <a:effectLst/>
                          <a:latin typeface="Times New Roman" panose="02020603050405020304" pitchFamily="18" charset="0"/>
                          <a:cs typeface="Times New Roman" panose="02020603050405020304" pitchFamily="18" charset="0"/>
                        </a:rPr>
                        <a:t>Satélite (DTH) </a:t>
                      </a:r>
                      <a:endParaRPr lang="es-CO" sz="700" u="none" strike="noStrike" dirty="0" smtClean="0">
                        <a:effectLst/>
                        <a:latin typeface="Times New Roman" panose="02020603050405020304" pitchFamily="18" charset="0"/>
                        <a:cs typeface="Times New Roman" panose="02020603050405020304" pitchFamily="18" charset="0"/>
                      </a:endParaRPr>
                    </a:p>
                    <a:p>
                      <a:pPr algn="just" rtl="0" fontAlgn="ct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s-CO" sz="700" u="none" strike="noStrike" dirty="0">
                          <a:effectLst/>
                          <a:latin typeface="Times New Roman" panose="02020603050405020304" pitchFamily="18" charset="0"/>
                          <a:cs typeface="Times New Roman" panose="02020603050405020304" pitchFamily="18" charset="0"/>
                        </a:rPr>
                        <a:t>ELITE </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Individual</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a:effectLst/>
                          <a:latin typeface="Times New Roman" panose="02020603050405020304" pitchFamily="18" charset="0"/>
                          <a:cs typeface="Times New Roman" panose="02020603050405020304" pitchFamily="18" charset="0"/>
                        </a:rPr>
                        <a:t>30/06/2006</a:t>
                      </a:r>
                      <a:endParaRPr lang="es-CO" sz="700" b="0" i="0" u="none" strike="noStrike">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18/07/2006</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CO" sz="700" u="none" strike="noStrike" dirty="0">
                          <a:effectLst/>
                          <a:latin typeface="Times New Roman" panose="02020603050405020304" pitchFamily="18" charset="0"/>
                          <a:cs typeface="Times New Roman" panose="02020603050405020304" pitchFamily="18" charset="0"/>
                        </a:rPr>
                        <a:t>$ 160.000.000</a:t>
                      </a:r>
                      <a:endParaRPr lang="es-CO" sz="7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3665" marR="3665" marT="3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42414569"/>
      </p:ext>
    </p:extLst>
  </p:cSld>
  <p:clrMapOvr>
    <a:masterClrMapping/>
  </p:clrMapOvr>
  <p:transition>
    <p:pull dir="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subTitle" idx="1"/>
          </p:nvPr>
        </p:nvSpPr>
        <p:spPr>
          <a:xfrm>
            <a:off x="2514600" y="1219200"/>
            <a:ext cx="6248400" cy="2057400"/>
          </a:xfrm>
        </p:spPr>
        <p:txBody>
          <a:bodyPr>
            <a:normAutofit/>
          </a:bodyPr>
          <a:lstStyle/>
          <a:p>
            <a:pPr lvl="1" algn="r">
              <a:buFontTx/>
              <a:buNone/>
            </a:pPr>
            <a:r>
              <a:rPr lang="es-CO" sz="1400" b="1" dirty="0" smtClean="0">
                <a:latin typeface="Arial Narrow" panose="020B0606020202030204" pitchFamily="34" charset="0"/>
                <a:ea typeface="Lucida Sans Unicode" pitchFamily="34" charset="0"/>
                <a:cs typeface="Lucida Sans Unicode" pitchFamily="34" charset="0"/>
              </a:rPr>
              <a:t>CONSULTORIAS INVERSIONES Y PROYECTOS – CIP S.A.S </a:t>
            </a:r>
          </a:p>
          <a:p>
            <a:pPr lvl="1" algn="r">
              <a:buFontTx/>
              <a:buNone/>
            </a:pPr>
            <a:r>
              <a:rPr lang="es-CO" sz="1400" b="1" dirty="0" smtClean="0">
                <a:latin typeface="Arial Narrow" panose="020B0606020202030204" pitchFamily="34" charset="0"/>
                <a:ea typeface="Lucida Sans Unicode" pitchFamily="34" charset="0"/>
                <a:cs typeface="Lucida Sans Unicode" pitchFamily="34" charset="0"/>
              </a:rPr>
              <a:t>Germán A. Castro Gaona / Ricardo I. Rave Imedio</a:t>
            </a:r>
          </a:p>
          <a:p>
            <a:pPr lvl="1" algn="r"/>
            <a:r>
              <a:rPr lang="es-CO" sz="1400" b="1" dirty="0">
                <a:latin typeface="Arial Narrow" panose="020B0606020202030204" pitchFamily="34" charset="0"/>
                <a:ea typeface="Lucida Sans Unicode" pitchFamily="34" charset="0"/>
                <a:cs typeface="Lucida Sans Unicode" pitchFamily="34" charset="0"/>
              </a:rPr>
              <a:t> WTC Calle </a:t>
            </a:r>
            <a:r>
              <a:rPr lang="es-CO" sz="1400" b="1" dirty="0" smtClean="0">
                <a:latin typeface="Arial Narrow" panose="020B0606020202030204" pitchFamily="34" charset="0"/>
                <a:ea typeface="Lucida Sans Unicode" pitchFamily="34" charset="0"/>
                <a:cs typeface="Lucida Sans Unicode" pitchFamily="34" charset="0"/>
              </a:rPr>
              <a:t>100 N° 8 A -37 Of. 201-202 Torre A </a:t>
            </a:r>
          </a:p>
          <a:p>
            <a:pPr lvl="1" algn="r">
              <a:buFontTx/>
              <a:buNone/>
            </a:pPr>
            <a:r>
              <a:rPr lang="es-CO" sz="1400" b="1" dirty="0" smtClean="0">
                <a:latin typeface="Arial Narrow" panose="020B0606020202030204" pitchFamily="34" charset="0"/>
                <a:ea typeface="Lucida Sans Unicode" pitchFamily="34" charset="0"/>
                <a:cs typeface="Lucida Sans Unicode" pitchFamily="34" charset="0"/>
              </a:rPr>
              <a:t>BOGOTA – COLOMBIA</a:t>
            </a:r>
          </a:p>
          <a:p>
            <a:pPr lvl="1" algn="r">
              <a:buFontTx/>
              <a:buNone/>
            </a:pPr>
            <a:r>
              <a:rPr lang="es-CO" sz="1400" b="1" dirty="0" smtClean="0">
                <a:latin typeface="Arial Narrow" panose="020B0606020202030204" pitchFamily="34" charset="0"/>
                <a:ea typeface="Lucida Sans Unicode" pitchFamily="34" charset="0"/>
                <a:cs typeface="Lucida Sans Unicode" pitchFamily="34" charset="0"/>
              </a:rPr>
              <a:t>Tel. </a:t>
            </a:r>
            <a:r>
              <a:rPr lang="es-ES" sz="1400" b="1" dirty="0" smtClean="0">
                <a:latin typeface="Arial Narrow" panose="020B0606020202030204" pitchFamily="34" charset="0"/>
                <a:ea typeface="Lucida Sans Unicode" pitchFamily="34" charset="0"/>
                <a:cs typeface="Lucida Sans Unicode" pitchFamily="34" charset="0"/>
              </a:rPr>
              <a:t>6425317 – 6428157</a:t>
            </a:r>
          </a:p>
          <a:p>
            <a:pPr lvl="1" algn="r">
              <a:buFontTx/>
              <a:buNone/>
            </a:pPr>
            <a:r>
              <a:rPr lang="es-ES" sz="1400" b="1" dirty="0" smtClean="0">
                <a:latin typeface="Arial Narrow" panose="020B0606020202030204" pitchFamily="34" charset="0"/>
                <a:ea typeface="Lucida Sans Unicode" pitchFamily="34" charset="0"/>
                <a:cs typeface="Lucida Sans Unicode" pitchFamily="34" charset="0"/>
              </a:rPr>
              <a:t>E-mail: </a:t>
            </a:r>
            <a:r>
              <a:rPr lang="es-ES" sz="1400" b="1" dirty="0" smtClean="0">
                <a:latin typeface="Arial Narrow" panose="020B0606020202030204" pitchFamily="34" charset="0"/>
                <a:ea typeface="Lucida Sans Unicode" pitchFamily="34" charset="0"/>
                <a:cs typeface="Lucida Sans Unicode" pitchFamily="34" charset="0"/>
                <a:hlinkClick r:id="rId3"/>
              </a:rPr>
              <a:t>gcastro@cipfirm.com</a:t>
            </a:r>
            <a:r>
              <a:rPr lang="es-ES" sz="1400" b="1" dirty="0" smtClean="0">
                <a:latin typeface="Arial Narrow" panose="020B0606020202030204" pitchFamily="34" charset="0"/>
                <a:ea typeface="Lucida Sans Unicode" pitchFamily="34" charset="0"/>
                <a:cs typeface="Lucida Sans Unicode" pitchFamily="34" charset="0"/>
              </a:rPr>
              <a:t> – </a:t>
            </a:r>
            <a:r>
              <a:rPr lang="es-ES" sz="1400" b="1" dirty="0" smtClean="0">
                <a:latin typeface="Arial Narrow" panose="020B0606020202030204" pitchFamily="34" charset="0"/>
                <a:ea typeface="Lucida Sans Unicode" pitchFamily="34" charset="0"/>
                <a:cs typeface="Lucida Sans Unicode" pitchFamily="34" charset="0"/>
                <a:hlinkClick r:id="rId4"/>
              </a:rPr>
              <a:t>rrave@cipfirm.com</a:t>
            </a:r>
            <a:endParaRPr lang="es-ES" sz="1400" b="1" dirty="0" smtClean="0">
              <a:latin typeface="Arial Narrow" panose="020B0606020202030204" pitchFamily="34" charset="0"/>
              <a:ea typeface="Lucida Sans Unicode" pitchFamily="34" charset="0"/>
              <a:cs typeface="Lucida Sans Unicode" pitchFamily="34" charset="0"/>
            </a:endParaRPr>
          </a:p>
          <a:p>
            <a:pPr lvl="1" algn="r">
              <a:buFontTx/>
              <a:buNone/>
            </a:pPr>
            <a:r>
              <a:rPr lang="es-CO" sz="1400" b="1" dirty="0" smtClean="0">
                <a:latin typeface="Arial Narrow" panose="020B0606020202030204" pitchFamily="34" charset="0"/>
                <a:ea typeface="Lucida Sans Unicode" pitchFamily="34" charset="0"/>
                <a:cs typeface="Lucida Sans Unicode" pitchFamily="34" charset="0"/>
              </a:rPr>
              <a:t>www.cipfirm.com</a:t>
            </a:r>
            <a:endParaRPr lang="es-MX" sz="1400" b="1" dirty="0" smtClean="0">
              <a:latin typeface="Arial Narrow" panose="020B0606020202030204" pitchFamily="34" charset="0"/>
              <a:ea typeface="Lucida Sans Unicode" pitchFamily="34" charset="0"/>
              <a:cs typeface="Lucida Sans Unicode" pitchFamily="34" charset="0"/>
            </a:endParaRPr>
          </a:p>
        </p:txBody>
      </p:sp>
      <p:sp>
        <p:nvSpPr>
          <p:cNvPr id="4" name="3 Rectángulo"/>
          <p:cNvSpPr/>
          <p:nvPr/>
        </p:nvSpPr>
        <p:spPr>
          <a:xfrm>
            <a:off x="-152400" y="4267200"/>
            <a:ext cx="1752339" cy="307777"/>
          </a:xfrm>
          <a:prstGeom prst="rect">
            <a:avLst/>
          </a:prstGeom>
        </p:spPr>
        <p:txBody>
          <a:bodyPr wrap="none">
            <a:spAutoFit/>
          </a:bodyPr>
          <a:lstStyle/>
          <a:p>
            <a:pPr lvl="1" algn="r">
              <a:buFontTx/>
              <a:buNone/>
            </a:pPr>
            <a:r>
              <a:rPr lang="es-CO" sz="1400" dirty="0" smtClean="0">
                <a:solidFill>
                  <a:schemeClr val="bg1"/>
                </a:solidFill>
                <a:latin typeface="Arial Narrow" panose="020B0606020202030204" pitchFamily="34" charset="0"/>
                <a:ea typeface="Lucida Sans Unicode" pitchFamily="34" charset="0"/>
                <a:cs typeface="Lucida Sans Unicode" pitchFamily="34" charset="0"/>
              </a:rPr>
              <a:t>www.cipfirm.com</a:t>
            </a:r>
            <a:endParaRPr lang="es-MX" sz="1400" dirty="0" smtClean="0">
              <a:solidFill>
                <a:schemeClr val="bg1"/>
              </a:solidFill>
              <a:latin typeface="Arial Narrow" panose="020B0606020202030204" pitchFamily="34" charset="0"/>
              <a:ea typeface="Lucida Sans Unicode" pitchFamily="34" charset="0"/>
              <a:cs typeface="Lucida Sans Unicode" pitchFamily="34" charset="0"/>
            </a:endParaRPr>
          </a:p>
        </p:txBody>
      </p:sp>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762000"/>
            <a:ext cx="2684685" cy="1958309"/>
          </a:xfrm>
          <a:prstGeom prst="rect">
            <a:avLst/>
          </a:prstGeom>
        </p:spPr>
      </p:pic>
      <p:sp>
        <p:nvSpPr>
          <p:cNvPr id="6" name="CuadroTexto 5"/>
          <p:cNvSpPr txBox="1"/>
          <p:nvPr/>
        </p:nvSpPr>
        <p:spPr>
          <a:xfrm>
            <a:off x="4953000" y="6477000"/>
            <a:ext cx="7620000" cy="215444"/>
          </a:xfrm>
          <a:prstGeom prst="rect">
            <a:avLst/>
          </a:prstGeom>
          <a:noFill/>
        </p:spPr>
        <p:txBody>
          <a:bodyPr wrap="square" rtlCol="0">
            <a:spAutoFit/>
          </a:bodyPr>
          <a:lstStyle/>
          <a:p>
            <a:r>
              <a:rPr lang="es-CO" sz="800" dirty="0" smtClean="0">
                <a:solidFill>
                  <a:schemeClr val="bg2"/>
                </a:solidFill>
                <a:latin typeface="Times New Roman" panose="02020603050405020304" pitchFamily="18" charset="0"/>
                <a:cs typeface="Times New Roman" panose="02020603050405020304" pitchFamily="18" charset="0"/>
              </a:rPr>
              <a:t>*Nota: Algunas de las imágenes que se encuentran en este documento fueron tomadas de Google.  </a:t>
            </a:r>
            <a:endParaRPr lang="es-CO" sz="800" dirty="0">
              <a:solidFill>
                <a:schemeClr val="bg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9385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CuadroTexto"/>
          <p:cNvSpPr txBox="1">
            <a:spLocks noChangeArrowheads="1"/>
          </p:cNvSpPr>
          <p:nvPr/>
        </p:nvSpPr>
        <p:spPr bwMode="auto">
          <a:xfrm>
            <a:off x="424543" y="1524000"/>
            <a:ext cx="7815602"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400" b="1" u="sng" dirty="0">
                <a:solidFill>
                  <a:schemeClr val="accent2"/>
                </a:solidFill>
                <a:latin typeface="Arial Narrow" panose="020B0606020202030204" pitchFamily="34" charset="0"/>
              </a:rPr>
              <a:t>ESTRUCTURACIÓN </a:t>
            </a:r>
            <a:r>
              <a:rPr lang="es-ES" sz="1400" b="1" u="sng" dirty="0" smtClean="0">
                <a:solidFill>
                  <a:schemeClr val="accent2"/>
                </a:solidFill>
                <a:latin typeface="Arial Narrow" panose="020B0606020202030204" pitchFamily="34" charset="0"/>
              </a:rPr>
              <a:t> INTEGRAL</a:t>
            </a:r>
          </a:p>
          <a:p>
            <a:pPr algn="ctr" eaLnBrk="1" hangingPunct="1"/>
            <a:r>
              <a:rPr lang="es-ES" sz="1400" b="1" u="sng" dirty="0" smtClean="0">
                <a:solidFill>
                  <a:schemeClr val="accent2"/>
                </a:solidFill>
                <a:latin typeface="Arial Narrow" panose="020B0606020202030204" pitchFamily="34" charset="0"/>
              </a:rPr>
              <a:t> (TÉCNICA</a:t>
            </a:r>
            <a:r>
              <a:rPr lang="es-ES" sz="1400" b="1" u="sng" dirty="0">
                <a:solidFill>
                  <a:schemeClr val="accent2"/>
                </a:solidFill>
                <a:latin typeface="Arial Narrow" panose="020B0606020202030204" pitchFamily="34" charset="0"/>
              </a:rPr>
              <a:t>, LEGAL Y FINANCIERA </a:t>
            </a:r>
            <a:r>
              <a:rPr lang="es-ES" sz="1400" b="1" u="sng" dirty="0" smtClean="0">
                <a:solidFill>
                  <a:schemeClr val="accent2"/>
                </a:solidFill>
                <a:latin typeface="Arial Narrow" panose="020B0606020202030204" pitchFamily="34" charset="0"/>
              </a:rPr>
              <a:t>DE  PROYECTOS)</a:t>
            </a:r>
          </a:p>
          <a:p>
            <a:pPr algn="ctr" eaLnBrk="1" hangingPunct="1"/>
            <a:endParaRPr lang="es-ES" sz="1400" b="1" u="sng" dirty="0">
              <a:solidFill>
                <a:schemeClr val="accent2"/>
              </a:solidFill>
              <a:latin typeface="Arial Narrow" panose="020B0606020202030204" pitchFamily="34" charset="0"/>
            </a:endParaRPr>
          </a:p>
          <a:p>
            <a:pPr eaLnBrk="1" hangingPunct="1"/>
            <a:endParaRPr lang="es-ES" sz="1400" dirty="0">
              <a:latin typeface="Arial Narrow" pitchFamily="34" charset="0"/>
            </a:endParaRPr>
          </a:p>
          <a:p>
            <a:pPr algn="just" eaLnBrk="1" hangingPunct="1"/>
            <a:r>
              <a:rPr lang="es-ES" sz="1400" dirty="0">
                <a:latin typeface="Arial Narrow" pitchFamily="34" charset="0"/>
              </a:rPr>
              <a:t>Realizamos la ESTRUCTURACIÓN TÉCNICA, LEGAL Y FINANCIERA DE PROYECTOS  a entidades Publicas y Privadas que bajo el esquema mas adecuado permitan la realización, financiación y colocación del proyecto.</a:t>
            </a:r>
          </a:p>
          <a:p>
            <a:pPr algn="just" eaLnBrk="1" hangingPunct="1"/>
            <a:endParaRPr lang="es-ES" sz="1400" dirty="0">
              <a:latin typeface="Arial Narrow" pitchFamily="34" charset="0"/>
            </a:endParaRPr>
          </a:p>
          <a:p>
            <a:pPr algn="just" eaLnBrk="1" hangingPunct="1"/>
            <a:r>
              <a:rPr lang="es-ES" sz="1400" dirty="0" smtClean="0">
                <a:latin typeface="Arial Narrow" pitchFamily="34" charset="0"/>
              </a:rPr>
              <a:t>La estructuración de proyectos es el conjunto de actividades y estudios que se realizan para determinar las mejores condiciones bajo las cuales un proyecto se debe llevar a cabo a nivel técnico, financiero, legal y operacional y las sub áreas comercial, análisis financiero, estudios de mercado, riesgos, evaluación financiera y socioeconómica de proyectos, social, predial, ambiental.</a:t>
            </a:r>
          </a:p>
          <a:p>
            <a:pPr algn="just" eaLnBrk="1" hangingPunct="1"/>
            <a:r>
              <a:rPr lang="es-ES" sz="1400" dirty="0" smtClean="0">
                <a:latin typeface="Arial Narrow" pitchFamily="34" charset="0"/>
              </a:rPr>
              <a:t>Especialidades de ingeniería civil, actividades de arquitectura y otras tareas conexas e ingeniería industrial, para proyectos públicos, privados y asociaciones publico privadas – APP. </a:t>
            </a:r>
          </a:p>
          <a:p>
            <a:pPr algn="just" eaLnBrk="1" hangingPunct="1"/>
            <a:endParaRPr lang="es-ES" sz="1400" dirty="0" smtClean="0">
              <a:latin typeface="Arial Narrow" pitchFamily="34" charset="0"/>
            </a:endParaRPr>
          </a:p>
          <a:p>
            <a:pPr algn="just" eaLnBrk="1" hangingPunct="1"/>
            <a:r>
              <a:rPr lang="es-ES" sz="1400" dirty="0" smtClean="0">
                <a:latin typeface="Arial Narrow" pitchFamily="34" charset="0"/>
              </a:rPr>
              <a:t>Estas condiciones son definidas de manera técnica y transformadas en obligaciones, deberes y derechos de las partes en el marco de la normatividad legal, plasmadas en documentos de carácter contractual y llevados a un proceso de selección, firma del contrato y cierre financiero que permitan concretar la realización del proyecto.</a:t>
            </a:r>
          </a:p>
          <a:p>
            <a:pPr algn="just" eaLnBrk="1" hangingPunct="1"/>
            <a:r>
              <a:rPr lang="es-ES" sz="1600" dirty="0" smtClean="0">
                <a:latin typeface="Arial Narrow" pitchFamily="34" charset="0"/>
              </a:rPr>
              <a:t/>
            </a:r>
            <a:br>
              <a:rPr lang="es-ES" sz="1600" dirty="0" smtClean="0">
                <a:latin typeface="Arial Narrow" pitchFamily="34" charset="0"/>
              </a:rPr>
            </a:br>
            <a:endParaRPr lang="es-ES" sz="1600" dirty="0">
              <a:latin typeface="Arial Narrow" pitchFamily="34" charset="0"/>
            </a:endParaRPr>
          </a:p>
          <a:p>
            <a:pPr eaLnBrk="1" hangingPunct="1"/>
            <a:endParaRPr lang="es-ES" sz="1600" dirty="0">
              <a:latin typeface="Arial Narrow"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9906" y="304800"/>
            <a:ext cx="1305945" cy="1031009"/>
          </a:xfrm>
          <a:prstGeom prst="rect">
            <a:avLst/>
          </a:prstGeom>
        </p:spPr>
      </p:pic>
    </p:spTree>
    <p:extLst>
      <p:ext uri="{BB962C8B-B14F-4D97-AF65-F5344CB8AC3E}">
        <p14:creationId xmlns:p14="http://schemas.microsoft.com/office/powerpoint/2010/main" val="3950851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2 CuadroTexto"/>
          <p:cNvSpPr txBox="1">
            <a:spLocks noChangeArrowheads="1"/>
          </p:cNvSpPr>
          <p:nvPr/>
        </p:nvSpPr>
        <p:spPr bwMode="auto">
          <a:xfrm>
            <a:off x="533400" y="1295400"/>
            <a:ext cx="769586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600" dirty="0" smtClean="0">
                <a:latin typeface="Arial Narrow" pitchFamily="34" charset="0"/>
              </a:rPr>
              <a:t/>
            </a:r>
            <a:br>
              <a:rPr lang="es-ES" sz="1600" dirty="0" smtClean="0">
                <a:latin typeface="Arial Narrow" pitchFamily="34" charset="0"/>
              </a:rPr>
            </a:br>
            <a:r>
              <a:rPr lang="es-ES" sz="1600" dirty="0" smtClean="0">
                <a:latin typeface="Arial Narrow" pitchFamily="34" charset="0"/>
              </a:rPr>
              <a:t> </a:t>
            </a:r>
            <a:r>
              <a:rPr lang="es-ES" sz="1400" b="1" u="sng" dirty="0" smtClean="0">
                <a:solidFill>
                  <a:schemeClr val="accent2"/>
                </a:solidFill>
                <a:latin typeface="Arial Narrow" pitchFamily="34" charset="0"/>
              </a:rPr>
              <a:t>EVALUACIÓN </a:t>
            </a:r>
            <a:r>
              <a:rPr lang="es-ES" sz="1400" b="1" u="sng" dirty="0">
                <a:solidFill>
                  <a:schemeClr val="accent2"/>
                </a:solidFill>
                <a:latin typeface="Arial Narrow" pitchFamily="34" charset="0"/>
              </a:rPr>
              <a:t>EX-ANTE Y EX-POST DE PROYECTOS</a:t>
            </a:r>
          </a:p>
          <a:p>
            <a:pPr eaLnBrk="1" hangingPunct="1"/>
            <a:endParaRPr lang="es-ES" sz="1400" dirty="0">
              <a:latin typeface="Arial Narrow" pitchFamily="34" charset="0"/>
            </a:endParaRPr>
          </a:p>
          <a:p>
            <a:pPr algn="just" eaLnBrk="1" hangingPunct="1"/>
            <a:r>
              <a:rPr lang="es-ES" sz="1400" dirty="0">
                <a:latin typeface="Arial Narrow" pitchFamily="34" charset="0"/>
              </a:rPr>
              <a:t>El desarrollo y puesta en marcha de las propuestas de crecimiento de una organización, requiere de una asignación óptima de recursos, como la que CIP le ofrece con la aplicación del outsourcing, herramienta que permite obtener mayores beneficios a un menor costo.</a:t>
            </a:r>
          </a:p>
          <a:p>
            <a:pPr algn="just" eaLnBrk="1" hangingPunct="1">
              <a:lnSpc>
                <a:spcPct val="150000"/>
              </a:lnSpc>
            </a:pPr>
            <a:r>
              <a:rPr lang="es-ES" sz="1400" dirty="0" smtClean="0">
                <a:latin typeface="Arial Narrow" pitchFamily="34" charset="0"/>
              </a:rPr>
              <a:t>Para </a:t>
            </a:r>
            <a:r>
              <a:rPr lang="es-ES" sz="1400" dirty="0">
                <a:latin typeface="Arial Narrow" pitchFamily="34" charset="0"/>
              </a:rPr>
              <a:t>obtener resultados óptimos en cada uno de los proyectos CIP, desarrolla los siguientes trabajos:</a:t>
            </a:r>
          </a:p>
          <a:p>
            <a:pPr eaLnBrk="1" hangingPunct="1">
              <a:lnSpc>
                <a:spcPct val="150000"/>
              </a:lnSpc>
            </a:pPr>
            <a:endParaRPr lang="es-ES" sz="1400" dirty="0" smtClean="0">
              <a:latin typeface="Arial Narrow" pitchFamily="34" charset="0"/>
            </a:endParaRPr>
          </a:p>
          <a:p>
            <a:pPr marL="171450" indent="-171450" eaLnBrk="1" hangingPunct="1">
              <a:lnSpc>
                <a:spcPct val="150000"/>
              </a:lnSpc>
              <a:buFont typeface="Arial" panose="020B0604020202020204" pitchFamily="34" charset="0"/>
              <a:buChar char="•"/>
            </a:pPr>
            <a:r>
              <a:rPr lang="es-ES" sz="1400" dirty="0" smtClean="0">
                <a:latin typeface="Arial Narrow" pitchFamily="34" charset="0"/>
              </a:rPr>
              <a:t>   Evaluación </a:t>
            </a:r>
            <a:r>
              <a:rPr lang="es-ES" sz="1400" dirty="0">
                <a:latin typeface="Arial Narrow" pitchFamily="34" charset="0"/>
              </a:rPr>
              <a:t>Económica y Financiera de Proyectos </a:t>
            </a:r>
          </a:p>
          <a:p>
            <a:pPr marL="285750" indent="-285750" eaLnBrk="1" hangingPunct="1">
              <a:lnSpc>
                <a:spcPct val="150000"/>
              </a:lnSpc>
              <a:buFont typeface="Arial" panose="020B0604020202020204" pitchFamily="34" charset="0"/>
              <a:buChar char="•"/>
            </a:pPr>
            <a:r>
              <a:rPr lang="es-ES" sz="1400" dirty="0">
                <a:latin typeface="Arial Narrow" pitchFamily="34" charset="0"/>
              </a:rPr>
              <a:t>Prefactibilidad y factibilidad de Proyectos </a:t>
            </a:r>
            <a:endParaRPr lang="es-ES" sz="1400" dirty="0" smtClean="0">
              <a:latin typeface="Arial Narrow" pitchFamily="34" charset="0"/>
            </a:endParaRPr>
          </a:p>
          <a:p>
            <a:pPr marL="285750" indent="-285750" eaLnBrk="1" hangingPunct="1">
              <a:lnSpc>
                <a:spcPct val="150000"/>
              </a:lnSpc>
              <a:buFont typeface="Arial" panose="020B0604020202020204" pitchFamily="34" charset="0"/>
              <a:buChar char="•"/>
            </a:pPr>
            <a:r>
              <a:rPr lang="es-ES" sz="1400" dirty="0" smtClean="0">
                <a:latin typeface="Arial Narrow" pitchFamily="34" charset="0"/>
              </a:rPr>
              <a:t>Auditorias financieras operativas y de gestión</a:t>
            </a:r>
          </a:p>
          <a:p>
            <a:pPr marL="285750" indent="-285750" eaLnBrk="1" hangingPunct="1">
              <a:lnSpc>
                <a:spcPct val="150000"/>
              </a:lnSpc>
              <a:buFont typeface="Arial" panose="020B0604020202020204" pitchFamily="34" charset="0"/>
              <a:buChar char="•"/>
            </a:pPr>
            <a:r>
              <a:rPr lang="es-ES" sz="1400" dirty="0" smtClean="0">
                <a:latin typeface="Arial Narrow" pitchFamily="34" charset="0"/>
              </a:rPr>
              <a:t>Interventorías técnicas, financieras y operativas </a:t>
            </a:r>
          </a:p>
          <a:p>
            <a:pPr marL="285750" indent="-285750" eaLnBrk="1" hangingPunct="1">
              <a:lnSpc>
                <a:spcPct val="150000"/>
              </a:lnSpc>
              <a:buFont typeface="Arial" panose="020B0604020202020204" pitchFamily="34" charset="0"/>
              <a:buChar char="•"/>
            </a:pPr>
            <a:r>
              <a:rPr lang="es-ES" sz="1400" dirty="0" smtClean="0">
                <a:latin typeface="Arial Narrow" pitchFamily="34" charset="0"/>
              </a:rPr>
              <a:t>Evaluación expost de proyectos </a:t>
            </a:r>
          </a:p>
          <a:p>
            <a:pPr marL="285750" indent="-285750" eaLnBrk="1" hangingPunct="1">
              <a:lnSpc>
                <a:spcPct val="150000"/>
              </a:lnSpc>
              <a:buFont typeface="Arial" panose="020B0604020202020204" pitchFamily="34" charset="0"/>
              <a:buChar char="•"/>
            </a:pPr>
            <a:r>
              <a:rPr lang="es-ES" sz="1400" dirty="0" smtClean="0">
                <a:latin typeface="Arial Narrow" pitchFamily="34" charset="0"/>
              </a:rPr>
              <a:t>Obtención y evaluación de indicadores de gestión </a:t>
            </a:r>
          </a:p>
          <a:p>
            <a:pPr eaLnBrk="1" hangingPunct="1"/>
            <a:endParaRPr lang="es-ES" dirty="0">
              <a:latin typeface="Arial Narrow" pitchFamily="34" charset="0"/>
            </a:endParaRPr>
          </a:p>
          <a:p>
            <a:pPr eaLnBrk="1" hangingPunct="1"/>
            <a:endParaRPr lang="es-ES" dirty="0">
              <a:latin typeface="Arial Narrow"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192651"/>
            <a:ext cx="1321507" cy="1112848"/>
          </a:xfrm>
          <a:prstGeom prst="rect">
            <a:avLst/>
          </a:prstGeom>
        </p:spPr>
      </p:pic>
    </p:spTree>
    <p:extLst>
      <p:ext uri="{BB962C8B-B14F-4D97-AF65-F5344CB8AC3E}">
        <p14:creationId xmlns:p14="http://schemas.microsoft.com/office/powerpoint/2010/main" val="2232480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62000" y="1551509"/>
            <a:ext cx="7448699" cy="4616648"/>
          </a:xfrm>
          <a:prstGeom prst="rect">
            <a:avLst/>
          </a:prstGeom>
          <a:noFill/>
        </p:spPr>
        <p:txBody>
          <a:bodyPr wrap="square" rtlCol="0">
            <a:spAutoFit/>
          </a:bodyPr>
          <a:lstStyle/>
          <a:p>
            <a:pPr algn="ctr" eaLnBrk="1" hangingPunct="1"/>
            <a:r>
              <a:rPr lang="es-ES" sz="1400" b="1" u="sng" dirty="0">
                <a:solidFill>
                  <a:schemeClr val="accent2"/>
                </a:solidFill>
                <a:latin typeface="Arial Narrow" pitchFamily="34" charset="0"/>
              </a:rPr>
              <a:t>CONSULTORIA FINANCIERA , ECONOMICA Y ORGANIZACIONAL </a:t>
            </a:r>
            <a:endParaRPr lang="es-ES" sz="1400" u="sng" dirty="0">
              <a:solidFill>
                <a:schemeClr val="accent2"/>
              </a:solidFill>
              <a:latin typeface="Arial Narrow" pitchFamily="34" charset="0"/>
            </a:endParaRPr>
          </a:p>
          <a:p>
            <a:pPr algn="just" eaLnBrk="1" hangingPunct="1"/>
            <a:endParaRPr lang="es-ES" sz="1400" dirty="0" smtClean="0">
              <a:latin typeface="Arial Narrow" pitchFamily="34" charset="0"/>
            </a:endParaRPr>
          </a:p>
          <a:p>
            <a:pPr algn="just" eaLnBrk="1" hangingPunct="1"/>
            <a:endParaRPr lang="es-ES" sz="1400" dirty="0">
              <a:latin typeface="Arial Narrow" pitchFamily="34" charset="0"/>
            </a:endParaRPr>
          </a:p>
          <a:p>
            <a:pPr algn="just" eaLnBrk="1" hangingPunct="1"/>
            <a:r>
              <a:rPr lang="es-ES" sz="1400" dirty="0">
                <a:latin typeface="Arial Narrow" pitchFamily="34" charset="0"/>
              </a:rPr>
              <a:t>CIP </a:t>
            </a:r>
            <a:r>
              <a:rPr lang="es-ES" sz="1400" dirty="0" smtClean="0">
                <a:latin typeface="Arial Narrow" pitchFamily="34" charset="0"/>
              </a:rPr>
              <a:t>S.A.S., desarrolla </a:t>
            </a:r>
            <a:r>
              <a:rPr lang="es-ES" sz="1400" dirty="0">
                <a:latin typeface="Arial Narrow" pitchFamily="34" charset="0"/>
              </a:rPr>
              <a:t>modelos financieros de los proyectos, con el fin de evaluar de manera certera y cercana a la realidad de estos y la forma de financiación más </a:t>
            </a:r>
            <a:r>
              <a:rPr lang="es-ES" sz="1400" dirty="0" smtClean="0">
                <a:latin typeface="Arial Narrow" pitchFamily="34" charset="0"/>
              </a:rPr>
              <a:t>conveniente</a:t>
            </a:r>
            <a:endParaRPr lang="es-ES" sz="1400" dirty="0">
              <a:latin typeface="Arial Narrow" pitchFamily="34" charset="0"/>
            </a:endParaRPr>
          </a:p>
          <a:p>
            <a:pPr algn="just" eaLnBrk="1" hangingPunct="1"/>
            <a:r>
              <a:rPr lang="es-ES" sz="1400" dirty="0" smtClean="0">
                <a:latin typeface="Arial Narrow" pitchFamily="34" charset="0"/>
              </a:rPr>
              <a:t>ofrece </a:t>
            </a:r>
            <a:r>
              <a:rPr lang="es-ES" sz="1400" dirty="0">
                <a:latin typeface="Arial Narrow" pitchFamily="34" charset="0"/>
              </a:rPr>
              <a:t>a las empresas una completa asesoría y servicio en</a:t>
            </a:r>
            <a:r>
              <a:rPr lang="es-ES" sz="1400" dirty="0" smtClean="0">
                <a:latin typeface="Arial Narrow" pitchFamily="34" charset="0"/>
              </a:rPr>
              <a:t>:</a:t>
            </a:r>
          </a:p>
          <a:p>
            <a:pPr algn="just" eaLnBrk="1" hangingPunct="1"/>
            <a:endParaRPr lang="es-ES" sz="1400" dirty="0">
              <a:latin typeface="Arial Narrow" pitchFamily="34" charset="0"/>
            </a:endParaRPr>
          </a:p>
          <a:p>
            <a:pPr algn="just" eaLnBrk="1" hangingPunct="1">
              <a:buFont typeface="Arial" charset="0"/>
              <a:buChar char="•"/>
            </a:pPr>
            <a:r>
              <a:rPr lang="es-ES" sz="1400" dirty="0" smtClean="0">
                <a:latin typeface="Arial Narrow" pitchFamily="34" charset="0"/>
              </a:rPr>
              <a:t>     Reestructuración </a:t>
            </a:r>
            <a:r>
              <a:rPr lang="es-ES" sz="1400" dirty="0">
                <a:latin typeface="Arial Narrow" pitchFamily="34" charset="0"/>
              </a:rPr>
              <a:t>Administrativa y/o Técnica de empresas. </a:t>
            </a:r>
          </a:p>
          <a:p>
            <a:pPr algn="just" eaLnBrk="1" hangingPunct="1">
              <a:buFont typeface="Arial" charset="0"/>
              <a:buChar char="•"/>
            </a:pPr>
            <a:r>
              <a:rPr lang="es-ES" sz="1400" dirty="0" smtClean="0">
                <a:latin typeface="Arial Narrow" pitchFamily="34" charset="0"/>
              </a:rPr>
              <a:t>     Diseño </a:t>
            </a:r>
            <a:r>
              <a:rPr lang="es-ES" sz="1400" dirty="0">
                <a:latin typeface="Arial Narrow" pitchFamily="34" charset="0"/>
              </a:rPr>
              <a:t>de modelos organizacionales </a:t>
            </a:r>
          </a:p>
          <a:p>
            <a:pPr algn="just" eaLnBrk="1" hangingPunct="1">
              <a:buFont typeface="Arial" charset="0"/>
              <a:buChar char="•"/>
            </a:pPr>
            <a:r>
              <a:rPr lang="en-US" sz="1400" dirty="0" smtClean="0">
                <a:latin typeface="Arial Narrow" pitchFamily="34" charset="0"/>
              </a:rPr>
              <a:t>     Análisis </a:t>
            </a:r>
            <a:r>
              <a:rPr lang="en-US" sz="1400" dirty="0">
                <a:latin typeface="Arial Narrow" pitchFamily="34" charset="0"/>
              </a:rPr>
              <a:t>FRICTO (Flexibity Risk – Income Cost – Time – Others) </a:t>
            </a:r>
            <a:endParaRPr lang="es-ES" sz="1400" dirty="0">
              <a:latin typeface="Arial Narrow" pitchFamily="34" charset="0"/>
            </a:endParaRPr>
          </a:p>
          <a:p>
            <a:pPr algn="just" eaLnBrk="1" hangingPunct="1">
              <a:buFont typeface="Arial" charset="0"/>
              <a:buChar char="•"/>
            </a:pPr>
            <a:r>
              <a:rPr lang="es-ES" sz="1400" dirty="0" smtClean="0">
                <a:latin typeface="Arial Narrow" pitchFamily="34" charset="0"/>
              </a:rPr>
              <a:t>     Estudios </a:t>
            </a:r>
            <a:r>
              <a:rPr lang="es-ES" sz="1400" dirty="0">
                <a:latin typeface="Arial Narrow" pitchFamily="34" charset="0"/>
              </a:rPr>
              <a:t>Económicos (Demanda Sectoriales, etc</a:t>
            </a:r>
            <a:r>
              <a:rPr lang="es-ES" sz="1400" dirty="0" smtClean="0">
                <a:latin typeface="Arial Narrow" pitchFamily="34" charset="0"/>
              </a:rPr>
              <a:t>.)</a:t>
            </a:r>
          </a:p>
          <a:p>
            <a:pPr marL="285750" indent="-285750" algn="just" eaLnBrk="1" hangingPunct="1">
              <a:buFont typeface="Arial" panose="020B0604020202020204" pitchFamily="34" charset="0"/>
              <a:buChar char="•"/>
            </a:pPr>
            <a:r>
              <a:rPr lang="es-ES" sz="1400" dirty="0">
                <a:latin typeface="Arial Narrow" pitchFamily="34" charset="0"/>
              </a:rPr>
              <a:t>Diseño estructural de las empresas </a:t>
            </a:r>
          </a:p>
          <a:p>
            <a:pPr marL="285750" indent="-285750" algn="just" eaLnBrk="1" hangingPunct="1">
              <a:buFont typeface="Arial" panose="020B0604020202020204" pitchFamily="34" charset="0"/>
              <a:buChar char="•"/>
            </a:pPr>
            <a:r>
              <a:rPr lang="es-ES" sz="1400" dirty="0">
                <a:latin typeface="Arial Narrow" pitchFamily="34" charset="0"/>
              </a:rPr>
              <a:t>Benchmarking</a:t>
            </a:r>
          </a:p>
          <a:p>
            <a:pPr marL="285750" indent="-285750" algn="just" eaLnBrk="1" hangingPunct="1">
              <a:buFont typeface="Arial" panose="020B0604020202020204" pitchFamily="34" charset="0"/>
              <a:buChar char="•"/>
            </a:pPr>
            <a:r>
              <a:rPr lang="es-ES" sz="1400" dirty="0">
                <a:latin typeface="Arial Narrow" pitchFamily="34" charset="0"/>
              </a:rPr>
              <a:t>Planeación estratégica </a:t>
            </a:r>
          </a:p>
          <a:p>
            <a:pPr marL="285750" indent="-285750" algn="just" eaLnBrk="1" hangingPunct="1">
              <a:buFont typeface="Arial" panose="020B0604020202020204" pitchFamily="34" charset="0"/>
              <a:buChar char="•"/>
            </a:pPr>
            <a:r>
              <a:rPr lang="es-ES" sz="1400" dirty="0">
                <a:latin typeface="Arial Narrow" pitchFamily="34" charset="0"/>
              </a:rPr>
              <a:t>Reorganización empresarial </a:t>
            </a:r>
          </a:p>
          <a:p>
            <a:pPr marL="285750" indent="-285750" algn="just" eaLnBrk="1" hangingPunct="1">
              <a:buFont typeface="Arial" panose="020B0604020202020204" pitchFamily="34" charset="0"/>
              <a:buChar char="•"/>
            </a:pPr>
            <a:r>
              <a:rPr lang="es-ES" sz="1400" dirty="0">
                <a:latin typeface="Arial Narrow" pitchFamily="34" charset="0"/>
              </a:rPr>
              <a:t>Alternativas de solución empresarial </a:t>
            </a:r>
          </a:p>
          <a:p>
            <a:pPr marL="285750" indent="-285750" algn="just" eaLnBrk="1" hangingPunct="1">
              <a:buFont typeface="Arial" panose="020B0604020202020204" pitchFamily="34" charset="0"/>
              <a:buChar char="•"/>
            </a:pPr>
            <a:r>
              <a:rPr lang="es-ES" sz="1400" dirty="0">
                <a:latin typeface="Arial Narrow" pitchFamily="34" charset="0"/>
              </a:rPr>
              <a:t>Análisis y recomendación sobre la estructura de las alternativas estratégicas </a:t>
            </a:r>
          </a:p>
          <a:p>
            <a:pPr marL="285750" indent="-285750" algn="just" eaLnBrk="1" hangingPunct="1">
              <a:buFont typeface="Arial" panose="020B0604020202020204" pitchFamily="34" charset="0"/>
              <a:buChar char="•"/>
            </a:pPr>
            <a:r>
              <a:rPr lang="es-ES" sz="1400" dirty="0">
                <a:latin typeface="Arial Narrow" pitchFamily="34" charset="0"/>
              </a:rPr>
              <a:t>Actualización del contexto general de la empresa </a:t>
            </a:r>
          </a:p>
          <a:p>
            <a:pPr marL="285750" indent="-285750" algn="just" eaLnBrk="1" hangingPunct="1">
              <a:buFont typeface="Arial" panose="020B0604020202020204" pitchFamily="34" charset="0"/>
              <a:buChar char="•"/>
            </a:pPr>
            <a:r>
              <a:rPr lang="es-ES" sz="1400" dirty="0">
                <a:latin typeface="Arial Narrow" pitchFamily="34" charset="0"/>
              </a:rPr>
              <a:t>Actualización de la visión de largo plazo de la empresa</a:t>
            </a:r>
          </a:p>
          <a:p>
            <a:pPr marL="285750" indent="-285750" eaLnBrk="1" hangingPunct="1">
              <a:buFont typeface="Arial" panose="020B0604020202020204" pitchFamily="34" charset="0"/>
              <a:buChar char="•"/>
            </a:pPr>
            <a:endParaRPr lang="es-ES" sz="1400" dirty="0">
              <a:latin typeface="Arial Narrow" pitchFamily="34" charset="0"/>
            </a:endParaRPr>
          </a:p>
          <a:p>
            <a:pPr algn="just" eaLnBrk="1" hangingPunct="1">
              <a:buFont typeface="Arial" charset="0"/>
              <a:buChar char="•"/>
            </a:pPr>
            <a:endParaRPr lang="es-ES" sz="1400" dirty="0">
              <a:latin typeface="Arial Narrow" pitchFamily="34" charset="0"/>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600" y="152400"/>
            <a:ext cx="1371600" cy="1088278"/>
          </a:xfrm>
          <a:prstGeom prst="rect">
            <a:avLst/>
          </a:prstGeom>
        </p:spPr>
      </p:pic>
    </p:spTree>
    <p:extLst>
      <p:ext uri="{BB962C8B-B14F-4D97-AF65-F5344CB8AC3E}">
        <p14:creationId xmlns:p14="http://schemas.microsoft.com/office/powerpoint/2010/main" val="985848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1 CuadroTexto"/>
          <p:cNvSpPr txBox="1">
            <a:spLocks noChangeArrowheads="1"/>
          </p:cNvSpPr>
          <p:nvPr/>
        </p:nvSpPr>
        <p:spPr bwMode="auto">
          <a:xfrm>
            <a:off x="609600" y="1524000"/>
            <a:ext cx="7704138" cy="3431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s-ES" sz="1400" b="1" u="sng" dirty="0" smtClean="0">
                <a:solidFill>
                  <a:schemeClr val="accent2"/>
                </a:solidFill>
                <a:latin typeface="Arial Narrow" pitchFamily="34" charset="0"/>
              </a:rPr>
              <a:t>VALORACIÓN </a:t>
            </a:r>
            <a:r>
              <a:rPr lang="es-ES" sz="1400" b="1" u="sng" dirty="0">
                <a:solidFill>
                  <a:schemeClr val="accent2"/>
                </a:solidFill>
                <a:latin typeface="Arial Narrow" pitchFamily="34" charset="0"/>
              </a:rPr>
              <a:t>DE EMPRESAS</a:t>
            </a:r>
          </a:p>
          <a:p>
            <a:pPr eaLnBrk="1" hangingPunct="1"/>
            <a:endParaRPr lang="es-ES" sz="1400" dirty="0">
              <a:latin typeface="Arial Narrow" pitchFamily="34" charset="0"/>
            </a:endParaRPr>
          </a:p>
          <a:p>
            <a:pPr algn="just" eaLnBrk="1" hangingPunct="1"/>
            <a:r>
              <a:rPr lang="es-ES" sz="1400" dirty="0" smtClean="0">
                <a:latin typeface="Arial Narrow" pitchFamily="34" charset="0"/>
              </a:rPr>
              <a:t>CIP S.A.S., </a:t>
            </a:r>
            <a:r>
              <a:rPr lang="es-ES" sz="1400" dirty="0">
                <a:latin typeface="Arial Narrow" pitchFamily="34" charset="0"/>
              </a:rPr>
              <a:t>valora la compañía, </a:t>
            </a:r>
            <a:r>
              <a:rPr lang="es-ES" sz="1400" dirty="0" smtClean="0">
                <a:latin typeface="Arial Narrow" pitchFamily="34" charset="0"/>
              </a:rPr>
              <a:t>y conociendo </a:t>
            </a:r>
            <a:r>
              <a:rPr lang="es-ES" sz="1400" dirty="0">
                <a:latin typeface="Arial Narrow" pitchFamily="34" charset="0"/>
              </a:rPr>
              <a:t>las particularidades de esta y del sector en el cual se desempeña, se diseña la estrategia de venta</a:t>
            </a:r>
            <a:r>
              <a:rPr lang="es-ES" sz="1400" dirty="0" smtClean="0">
                <a:latin typeface="Arial Narrow" pitchFamily="34" charset="0"/>
              </a:rPr>
              <a:t>.</a:t>
            </a:r>
          </a:p>
          <a:p>
            <a:pPr eaLnBrk="1" hangingPunct="1"/>
            <a:r>
              <a:rPr lang="es-ES" sz="1400" dirty="0" smtClean="0">
                <a:latin typeface="Arial Narrow" pitchFamily="34" charset="0"/>
              </a:rPr>
              <a:t>Ofrecemos </a:t>
            </a:r>
            <a:r>
              <a:rPr lang="es-ES" sz="1400" dirty="0">
                <a:latin typeface="Arial Narrow" pitchFamily="34" charset="0"/>
              </a:rPr>
              <a:t>los siguientes servicios</a:t>
            </a:r>
            <a:r>
              <a:rPr lang="es-ES" sz="1400" dirty="0" smtClean="0">
                <a:latin typeface="Arial Narrow" pitchFamily="34" charset="0"/>
              </a:rPr>
              <a:t>:</a:t>
            </a:r>
          </a:p>
          <a:p>
            <a:pPr eaLnBrk="1" hangingPunct="1">
              <a:lnSpc>
                <a:spcPct val="150000"/>
              </a:lnSpc>
            </a:pPr>
            <a:endParaRPr lang="es-ES" sz="1400" b="1" dirty="0">
              <a:latin typeface="Arial Narrow" pitchFamily="34" charset="0"/>
            </a:endParaRPr>
          </a:p>
          <a:p>
            <a:pPr eaLnBrk="1" hangingPunct="1">
              <a:lnSpc>
                <a:spcPct val="150000"/>
              </a:lnSpc>
            </a:pPr>
            <a:r>
              <a:rPr lang="es-ES" sz="1400" dirty="0" smtClean="0">
                <a:latin typeface="Arial Narrow" pitchFamily="34" charset="0"/>
              </a:rPr>
              <a:t>•  Valoraciones </a:t>
            </a:r>
            <a:r>
              <a:rPr lang="es-ES" sz="1400" dirty="0">
                <a:latin typeface="Arial Narrow" pitchFamily="34" charset="0"/>
              </a:rPr>
              <a:t>de las operaciones logísticas actuales por el método de flujo de caja. </a:t>
            </a:r>
          </a:p>
          <a:p>
            <a:pPr eaLnBrk="1" hangingPunct="1">
              <a:lnSpc>
                <a:spcPct val="150000"/>
              </a:lnSpc>
            </a:pPr>
            <a:r>
              <a:rPr lang="es-ES" sz="1400" dirty="0" smtClean="0">
                <a:latin typeface="Arial Narrow" pitchFamily="34" charset="0"/>
              </a:rPr>
              <a:t>•  Análisis </a:t>
            </a:r>
            <a:r>
              <a:rPr lang="es-ES" sz="1400" dirty="0">
                <a:latin typeface="Arial Narrow" pitchFamily="34" charset="0"/>
              </a:rPr>
              <a:t>de los estudios de oferta y demanda de el producto </a:t>
            </a:r>
            <a:endParaRPr lang="es-ES" sz="1400" dirty="0" smtClean="0">
              <a:latin typeface="Arial Narrow" pitchFamily="34" charset="0"/>
            </a:endParaRPr>
          </a:p>
          <a:p>
            <a:pPr eaLnBrk="1" hangingPunct="1">
              <a:lnSpc>
                <a:spcPct val="150000"/>
              </a:lnSpc>
            </a:pPr>
            <a:r>
              <a:rPr lang="es-ES" sz="1400" dirty="0" smtClean="0">
                <a:latin typeface="Arial Narrow" pitchFamily="34" charset="0"/>
              </a:rPr>
              <a:t>•  La </a:t>
            </a:r>
            <a:r>
              <a:rPr lang="es-ES" sz="1400" dirty="0">
                <a:latin typeface="Arial Narrow" pitchFamily="34" charset="0"/>
              </a:rPr>
              <a:t>participación del el mercado en el sector que se desempeña </a:t>
            </a:r>
          </a:p>
          <a:p>
            <a:pPr eaLnBrk="1" hangingPunct="1">
              <a:lnSpc>
                <a:spcPct val="150000"/>
              </a:lnSpc>
            </a:pPr>
            <a:r>
              <a:rPr lang="es-ES" sz="1400" dirty="0" smtClean="0">
                <a:latin typeface="Arial Narrow" pitchFamily="34" charset="0"/>
              </a:rPr>
              <a:t>•  Análisis </a:t>
            </a:r>
            <a:r>
              <a:rPr lang="es-ES" sz="1400" dirty="0">
                <a:latin typeface="Arial Narrow" pitchFamily="34" charset="0"/>
              </a:rPr>
              <a:t>de las variables macroeconómicas de carácter sectorial tales como inflación, devaluación, </a:t>
            </a:r>
            <a:r>
              <a:rPr lang="es-ES" sz="1400" dirty="0" smtClean="0">
                <a:latin typeface="Arial Narrow" pitchFamily="34" charset="0"/>
              </a:rPr>
              <a:t>   tasa </a:t>
            </a:r>
            <a:r>
              <a:rPr lang="es-ES" sz="1400" dirty="0">
                <a:latin typeface="Arial Narrow" pitchFamily="34" charset="0"/>
              </a:rPr>
              <a:t>de interés, crecimiento real y proyectado. </a:t>
            </a:r>
          </a:p>
          <a:p>
            <a:pPr eaLnBrk="1" hangingPunct="1">
              <a:lnSpc>
                <a:spcPct val="150000"/>
              </a:lnSpc>
            </a:pPr>
            <a:r>
              <a:rPr lang="es-ES" sz="1400" dirty="0" smtClean="0">
                <a:latin typeface="Arial Narrow" pitchFamily="34" charset="0"/>
              </a:rPr>
              <a:t>•  Evaluación </a:t>
            </a:r>
            <a:r>
              <a:rPr lang="es-ES" sz="1400" dirty="0">
                <a:latin typeface="Arial Narrow" pitchFamily="34" charset="0"/>
              </a:rPr>
              <a:t>financiera de proyectos y oportunidades de inversión.</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304800"/>
            <a:ext cx="1143000" cy="953658"/>
          </a:xfrm>
          <a:prstGeom prst="rect">
            <a:avLst/>
          </a:prstGeom>
        </p:spPr>
      </p:pic>
    </p:spTree>
    <p:extLst>
      <p:ext uri="{BB962C8B-B14F-4D97-AF65-F5344CB8AC3E}">
        <p14:creationId xmlns:p14="http://schemas.microsoft.com/office/powerpoint/2010/main" val="6738557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3 Rectángulo"/>
          <p:cNvSpPr/>
          <p:nvPr/>
        </p:nvSpPr>
        <p:spPr>
          <a:xfrm>
            <a:off x="1143000" y="2819400"/>
            <a:ext cx="7086600" cy="584775"/>
          </a:xfrm>
          <a:prstGeom prst="rect">
            <a:avLst/>
          </a:prstGeom>
        </p:spPr>
        <p:txBody>
          <a:bodyPr wrap="square">
            <a:spAutoFit/>
          </a:bodyPr>
          <a:lstStyle/>
          <a:p>
            <a:pPr algn="ctr" eaLnBrk="1" hangingPunct="1"/>
            <a:r>
              <a:rPr lang="es-ES" sz="1600" b="1" dirty="0">
                <a:latin typeface="Arial Narrow" panose="020B0606020202030204" pitchFamily="34" charset="0"/>
              </a:rPr>
              <a:t>CONSULTORIAS INVERSIONES </a:t>
            </a:r>
            <a:r>
              <a:rPr lang="es-ES" sz="1600" b="1" dirty="0" smtClean="0">
                <a:latin typeface="Arial Narrow" panose="020B0606020202030204" pitchFamily="34" charset="0"/>
              </a:rPr>
              <a:t>Y </a:t>
            </a:r>
            <a:r>
              <a:rPr lang="es-ES" sz="1600" b="1" dirty="0">
                <a:latin typeface="Arial Narrow" panose="020B0606020202030204" pitchFamily="34" charset="0"/>
              </a:rPr>
              <a:t>PROYECTOS </a:t>
            </a:r>
            <a:r>
              <a:rPr lang="es-ES" sz="1600" b="1" dirty="0" smtClean="0">
                <a:latin typeface="Arial Narrow" panose="020B0606020202030204" pitchFamily="34" charset="0"/>
              </a:rPr>
              <a:t>S.A.S.</a:t>
            </a:r>
          </a:p>
          <a:p>
            <a:pPr algn="ctr" eaLnBrk="1" hangingPunct="1"/>
            <a:r>
              <a:rPr lang="es-ES" sz="1600" b="1" dirty="0" smtClean="0">
                <a:latin typeface="Arial Narrow" panose="020B0606020202030204" pitchFamily="34" charset="0"/>
              </a:rPr>
              <a:t>CIP S.A.S.</a:t>
            </a:r>
            <a:endParaRPr lang="es-ES" sz="1600" b="1" dirty="0">
              <a:latin typeface="Arial Narrow" panose="020B0606020202030204" pitchFamily="34" charset="0"/>
            </a:endParaRPr>
          </a:p>
        </p:txBody>
      </p:sp>
      <p:graphicFrame>
        <p:nvGraphicFramePr>
          <p:cNvPr id="6" name="2 Diagrama"/>
          <p:cNvGraphicFramePr/>
          <p:nvPr>
            <p:extLst>
              <p:ext uri="{D42A27DB-BD31-4B8C-83A1-F6EECF244321}">
                <p14:modId xmlns:p14="http://schemas.microsoft.com/office/powerpoint/2010/main" val="696199430"/>
              </p:ext>
            </p:extLst>
          </p:nvPr>
        </p:nvGraphicFramePr>
        <p:xfrm>
          <a:off x="1676400" y="3733800"/>
          <a:ext cx="5486400" cy="6463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1350" y="838200"/>
            <a:ext cx="2476500" cy="1981200"/>
          </a:xfrm>
          <a:prstGeom prst="rect">
            <a:avLst/>
          </a:prstGeom>
        </p:spPr>
      </p:pic>
    </p:spTree>
    <p:extLst>
      <p:ext uri="{BB962C8B-B14F-4D97-AF65-F5344CB8AC3E}">
        <p14:creationId xmlns:p14="http://schemas.microsoft.com/office/powerpoint/2010/main" val="2919425018"/>
      </p:ext>
    </p:extLst>
  </p:cSld>
  <p:clrMapOvr>
    <a:masterClrMapping/>
  </p:clrMapOvr>
  <p:timing>
    <p:tnLst>
      <p:par>
        <p:cTn id="1" dur="indefinite" restart="never" nodeType="tmRoot"/>
      </p:par>
    </p:tnLst>
  </p:timing>
</p:sld>
</file>

<file path=ppt/theme/theme1.xml><?xml version="1.0" encoding="utf-8"?>
<a:theme xmlns:a="http://schemas.openxmlformats.org/drawingml/2006/main" name="TS010176928 (1)">
  <a:themeElements>
    <a:clrScheme name="Personalizado 1">
      <a:dk1>
        <a:sysClr val="windowText" lastClr="000000"/>
      </a:dk1>
      <a:lt1>
        <a:sysClr val="window" lastClr="FFFFFF"/>
      </a:lt1>
      <a:dk2>
        <a:srgbClr val="666666"/>
      </a:dk2>
      <a:lt2>
        <a:srgbClr val="D2D2D2"/>
      </a:lt2>
      <a:accent1>
        <a:srgbClr val="00349E"/>
      </a:accent1>
      <a:accent2>
        <a:srgbClr val="00349E"/>
      </a:accent2>
      <a:accent3>
        <a:srgbClr val="00349E"/>
      </a:accent3>
      <a:accent4>
        <a:srgbClr val="00349E"/>
      </a:accent4>
      <a:accent5>
        <a:srgbClr val="005BD3"/>
      </a:accent5>
      <a:accent6>
        <a:srgbClr val="00349E"/>
      </a:accent6>
      <a:hlink>
        <a:srgbClr val="00349E"/>
      </a:hlink>
      <a:folHlink>
        <a:srgbClr val="0034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74C87CFE-642B-4AB0-BDFB-C5D4996E96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6057</Words>
  <Application>Microsoft Office PowerPoint</Application>
  <PresentationFormat>Presentación en pantalla (4:3)</PresentationFormat>
  <Paragraphs>893</Paragraphs>
  <Slides>43</Slides>
  <Notes>12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43</vt:i4>
      </vt:variant>
    </vt:vector>
  </HeadingPairs>
  <TitlesOfParts>
    <vt:vector size="49" baseType="lpstr">
      <vt:lpstr>Arial</vt:lpstr>
      <vt:lpstr>Arial Narrow</vt:lpstr>
      <vt:lpstr>Calibri</vt:lpstr>
      <vt:lpstr>Lucida Sans Unicode</vt:lpstr>
      <vt:lpstr>Times New Roman</vt:lpstr>
      <vt:lpstr>TS010176928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EXPERIENCIA INFRAESTRUCTURA PRODUCTIVA </vt:lpstr>
      <vt:lpstr>Presentación de PowerPoint</vt:lpstr>
      <vt:lpstr>Presentación de PowerPoint</vt:lpstr>
      <vt:lpstr>Presentación de PowerPoint</vt:lpstr>
      <vt:lpstr>Presentación de PowerPoint</vt:lpstr>
      <vt:lpstr>Presentación de PowerPoint</vt:lpstr>
      <vt:lpstr> EXPERIENCIA APP estructuración Integral SECTOR INMOBILIARIO </vt:lpstr>
      <vt:lpstr>Presentación de PowerPoint</vt:lpstr>
      <vt:lpstr>Presentación de PowerPoint</vt:lpstr>
      <vt:lpstr>EXPERIENCIA BANCA DE INVERSIÓN </vt:lpstr>
      <vt:lpstr>Presentación de PowerPoint</vt:lpstr>
      <vt:lpstr>Presentación de PowerPoint</vt:lpstr>
      <vt:lpstr>CONTRATOS EN EJECUCIÓN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OTRAS EXPERIENCIAS </vt:lpstr>
      <vt:lpstr>Presentación de PowerPoint</vt:lpstr>
      <vt:lpstr>Presentación de PowerPoint</vt:lpstr>
      <vt:lpstr>Presentación de PowerPoint</vt:lpstr>
      <vt:lpstr>CUADRO DE EXPERIENCIAS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2012-07-23T13:20:11Z</dcterms:created>
  <dcterms:modified xsi:type="dcterms:W3CDTF">2017-09-11T17:25:40Z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TC101769289990</vt:lpwstr>
  </property>
</Properties>
</file>